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7" r:id="rId2"/>
    <p:sldId id="259" r:id="rId3"/>
    <p:sldId id="260" r:id="rId4"/>
    <p:sldId id="261" r:id="rId5"/>
    <p:sldId id="264" r:id="rId6"/>
    <p:sldId id="267" r:id="rId7"/>
    <p:sldId id="268" r:id="rId8"/>
    <p:sldId id="265" r:id="rId9"/>
    <p:sldId id="263"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9288" autoAdjust="0"/>
  </p:normalViewPr>
  <p:slideViewPr>
    <p:cSldViewPr snapToGrid="0">
      <p:cViewPr>
        <p:scale>
          <a:sx n="79" d="100"/>
          <a:sy n="79" d="100"/>
        </p:scale>
        <p:origin x="-384"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presProps" Target="pres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notesMaster" Target="notesMasters/notesMaster1.xml" /><Relationship Id="rId2" Type="http://schemas.openxmlformats.org/officeDocument/2006/relationships/slide" Target="slides/slide1.xml" /><Relationship Id="rId16"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theme" Target="theme/theme1.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viewProps" Target="viewProps.xml" /></Relationships>
</file>

<file path=ppt/media/image1.jpeg>
</file>

<file path=ppt/media/image10.png>
</file>

<file path=ppt/media/image11.png>
</file>

<file path=ppt/media/image12.png>
</file>

<file path=ppt/media/image13.png>
</file>

<file path=ppt/media/image14.png>
</file>

<file path=ppt/media/image3.png>
</file>

<file path=ppt/media/image4.png>
</file>

<file path=ppt/media/image5.png>
</file>

<file path=ppt/media/image6.png>
</file>

<file path=ppt/media/image7.png>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0A7898-4017-4FC5-983E-4E7275FEF0EB}" type="datetimeFigureOut">
              <a:rPr lang="en-IN" smtClean="0"/>
              <a:t>27-02-2024</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27EF4B-A74A-4891-8EC5-16B99FB3EABF}" type="slidenum">
              <a:rPr lang="en-IN" smtClean="0"/>
              <a:t>‹#›</a:t>
            </a:fld>
            <a:endParaRPr lang="en-IN" dirty="0"/>
          </a:p>
        </p:txBody>
      </p:sp>
    </p:spTree>
    <p:extLst>
      <p:ext uri="{BB962C8B-B14F-4D97-AF65-F5344CB8AC3E}">
        <p14:creationId xmlns:p14="http://schemas.microsoft.com/office/powerpoint/2010/main" val="3960662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12201452"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914400" y="1752602"/>
            <a:ext cx="103632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914400" y="3611607"/>
            <a:ext cx="103632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5019" y="4953000"/>
            <a:ext cx="12197020"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627C2286-94D2-45FF-AF20-0C96D4681314}" type="datetimeFigureOut">
              <a:rPr lang="en-IN" smtClean="0"/>
              <a:t>27-02-2024</a:t>
            </a:fld>
            <a:endParaRPr lang="en-IN" dirty="0"/>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IN" dirty="0"/>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4176644E-A2CC-45EB-84E9-006A8F5C1142}"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609600" y="1481330"/>
            <a:ext cx="109728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27C2286-94D2-45FF-AF20-0C96D4681314}" type="datetimeFigureOut">
              <a:rPr lang="en-IN" smtClean="0"/>
              <a:t>27-02-2024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4176644E-A2CC-45EB-84E9-006A8F5C1142}"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5351" y="274641"/>
            <a:ext cx="236996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41"/>
            <a:ext cx="84328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27C2286-94D2-45FF-AF20-0C96D4681314}" type="datetimeFigureOut">
              <a:rPr lang="en-IN" smtClean="0"/>
              <a:t>27-02-2024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4176644E-A2CC-45EB-84E9-006A8F5C1142}"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27C2286-94D2-45FF-AF20-0C96D4681314}" type="datetimeFigureOut">
              <a:rPr lang="en-IN" smtClean="0"/>
              <a:t>27-02-2024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4176644E-A2CC-45EB-84E9-006A8F5C1142}" type="slidenum">
              <a:rPr lang="en-IN" smtClean="0"/>
              <a:t>‹#›</a:t>
            </a:fld>
            <a:endParaRPr lang="en-IN" dirty="0"/>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168" y="1059712"/>
            <a:ext cx="103632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5230284" y="2931712"/>
            <a:ext cx="6096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627C2286-94D2-45FF-AF20-0C96D4681314}" type="datetimeFigureOut">
              <a:rPr lang="en-IN" smtClean="0"/>
              <a:t>27-02-2024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4176644E-A2CC-45EB-84E9-006A8F5C1142}" type="slidenum">
              <a:rPr lang="en-IN" smtClean="0"/>
              <a:t>‹#›</a:t>
            </a:fld>
            <a:endParaRPr lang="en-IN" dirty="0"/>
          </a:p>
        </p:txBody>
      </p:sp>
      <p:sp>
        <p:nvSpPr>
          <p:cNvPr id="7" name="Chevron 6"/>
          <p:cNvSpPr/>
          <p:nvPr/>
        </p:nvSpPr>
        <p:spPr>
          <a:xfrm>
            <a:off x="4848907"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4600352"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6197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27C2286-94D2-45FF-AF20-0C96D4681314}" type="datetimeFigureOut">
              <a:rPr lang="en-IN" smtClean="0"/>
              <a:t>27-02-2024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4176644E-A2CC-45EB-84E9-006A8F5C1142}" type="slidenum">
              <a:rPr lang="en-IN" smtClean="0"/>
              <a:t>‹#›</a:t>
            </a:fld>
            <a:endParaRPr lang="en-IN" dirty="0"/>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609600" y="5410200"/>
            <a:ext cx="5386917"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3369" y="5410200"/>
            <a:ext cx="5389033"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1444295"/>
            <a:ext cx="5386917"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6193368" y="1444295"/>
            <a:ext cx="5389033"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627C2286-94D2-45FF-AF20-0C96D4681314}" type="datetimeFigureOut">
              <a:rPr lang="en-IN" smtClean="0"/>
              <a:t>27-02-2024</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4176644E-A2CC-45EB-84E9-006A8F5C1142}" type="slidenum">
              <a:rPr lang="en-IN" smtClean="0"/>
              <a:t>‹#›</a:t>
            </a:fld>
            <a:endParaRPr lang="en-IN" dirty="0"/>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27C2286-94D2-45FF-AF20-0C96D4681314}" type="datetimeFigureOut">
              <a:rPr lang="en-IN" smtClean="0"/>
              <a:t>27-02-2024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4176644E-A2CC-45EB-84E9-006A8F5C1142}" type="slidenum">
              <a:rPr lang="en-IN" smtClean="0"/>
              <a:t>‹#›</a:t>
            </a:fld>
            <a:endParaRPr lang="en-IN" dirty="0"/>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C2286-94D2-45FF-AF20-0C96D4681314}" type="datetimeFigureOut">
              <a:rPr lang="en-IN" smtClean="0"/>
              <a:t>27-02-2024</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4176644E-A2CC-45EB-84E9-006A8F5C1142}"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4876800"/>
            <a:ext cx="9975701"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5892800" y="5355102"/>
            <a:ext cx="5299456"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1219200" y="274320"/>
            <a:ext cx="9973056"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8969376" y="6407944"/>
            <a:ext cx="2560320" cy="365760"/>
          </a:xfrm>
        </p:spPr>
        <p:txBody>
          <a:bodyPr/>
          <a:lstStyle/>
          <a:p>
            <a:fld id="{627C2286-94D2-45FF-AF20-0C96D4681314}" type="datetimeFigureOut">
              <a:rPr lang="en-IN" smtClean="0"/>
              <a:t>27-02-2024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4176644E-A2CC-45EB-84E9-006A8F5C1142}" type="slidenum">
              <a:rPr lang="en-IN" smtClean="0"/>
              <a:t>‹#›</a:t>
            </a:fld>
            <a:endParaRPr lang="en-IN"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521643" y="5443402"/>
            <a:ext cx="95504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304800" y="189968"/>
            <a:ext cx="115824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627C2286-94D2-45FF-AF20-0C96D4681314}" type="datetimeFigureOut">
              <a:rPr lang="en-IN" smtClean="0"/>
              <a:t>27-02-2024</a:t>
            </a:fld>
            <a:endParaRPr lang="en-IN" dirty="0"/>
          </a:p>
        </p:txBody>
      </p:sp>
      <p:sp>
        <p:nvSpPr>
          <p:cNvPr id="6" name="Footer Placeholder 5"/>
          <p:cNvSpPr>
            <a:spLocks noGrp="1"/>
          </p:cNvSpPr>
          <p:nvPr>
            <p:ph type="ftr" sz="quarter" idx="11"/>
          </p:nvPr>
        </p:nvSpPr>
        <p:spPr>
          <a:xfrm>
            <a:off x="5840097" y="6407945"/>
            <a:ext cx="3134241" cy="365125"/>
          </a:xfrm>
        </p:spPr>
        <p:txBody>
          <a:bodyPr/>
          <a:lstStyle>
            <a:lvl1pPr>
              <a:defRPr>
                <a:solidFill>
                  <a:schemeClr val="tx1"/>
                </a:solidFill>
              </a:defRPr>
            </a:lvl1pPr>
            <a:extLst/>
          </a:lstStyle>
          <a:p>
            <a:endParaRPr lang="en-IN"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4176644E-A2CC-45EB-84E9-006A8F5C1142}" type="slidenum">
              <a:rPr lang="en-IN" smtClean="0"/>
              <a:t>‹#›</a:t>
            </a:fld>
            <a:endParaRPr lang="en-IN" dirty="0"/>
          </a:p>
        </p:txBody>
      </p:sp>
      <p:sp>
        <p:nvSpPr>
          <p:cNvPr id="2" name="Title 1"/>
          <p:cNvSpPr>
            <a:spLocks noGrp="1"/>
          </p:cNvSpPr>
          <p:nvPr>
            <p:ph type="title"/>
          </p:nvPr>
        </p:nvSpPr>
        <p:spPr>
          <a:xfrm>
            <a:off x="304800" y="4865122"/>
            <a:ext cx="10767243"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665697" y="5944936"/>
            <a:ext cx="6587499"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47623" y="5939011"/>
            <a:ext cx="492060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8056" y="5791253"/>
            <a:ext cx="4536419"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1552149"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11303595"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jpe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665697" y="5944936"/>
            <a:ext cx="6587499"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647623" y="5939011"/>
            <a:ext cx="492060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8056" y="5791253"/>
            <a:ext cx="4536419"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609600" y="1481329"/>
            <a:ext cx="109728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8969376" y="6407944"/>
            <a:ext cx="2560320" cy="365760"/>
          </a:xfrm>
          <a:prstGeom prst="rect">
            <a:avLst/>
          </a:prstGeom>
        </p:spPr>
        <p:txBody>
          <a:bodyPr vert="horz" anchor="b"/>
          <a:lstStyle>
            <a:lvl1pPr algn="l" eaLnBrk="1" latinLnBrk="0" hangingPunct="1">
              <a:defRPr kumimoji="0" sz="1000">
                <a:solidFill>
                  <a:schemeClr val="tx1"/>
                </a:solidFill>
              </a:defRPr>
            </a:lvl1pPr>
            <a:extLst/>
          </a:lstStyle>
          <a:p>
            <a:fld id="{627C2286-94D2-45FF-AF20-0C96D4681314}" type="datetimeFigureOut">
              <a:rPr lang="en-IN" smtClean="0"/>
              <a:t>27-02-2024</a:t>
            </a:fld>
            <a:endParaRPr lang="en-IN" dirty="0"/>
          </a:p>
        </p:txBody>
      </p:sp>
      <p:sp>
        <p:nvSpPr>
          <p:cNvPr id="22" name="Footer Placeholder 21"/>
          <p:cNvSpPr>
            <a:spLocks noGrp="1"/>
          </p:cNvSpPr>
          <p:nvPr>
            <p:ph type="ftr" sz="quarter" idx="3"/>
          </p:nvPr>
        </p:nvSpPr>
        <p:spPr>
          <a:xfrm>
            <a:off x="5840097" y="6407945"/>
            <a:ext cx="3134241" cy="365125"/>
          </a:xfrm>
          <a:prstGeom prst="rect">
            <a:avLst/>
          </a:prstGeom>
        </p:spPr>
        <p:txBody>
          <a:bodyPr vert="horz" anchor="b"/>
          <a:lstStyle>
            <a:lvl1pPr algn="r" eaLnBrk="1" latinLnBrk="0" hangingPunct="1">
              <a:defRPr kumimoji="0" sz="1000">
                <a:solidFill>
                  <a:schemeClr val="tx1"/>
                </a:solidFill>
              </a:defRPr>
            </a:lvl1pPr>
            <a:extLst/>
          </a:lstStyle>
          <a:p>
            <a:endParaRPr lang="en-IN" dirty="0"/>
          </a:p>
        </p:txBody>
      </p:sp>
      <p:sp>
        <p:nvSpPr>
          <p:cNvPr id="18" name="Slide Number Placeholder 17"/>
          <p:cNvSpPr>
            <a:spLocks noGrp="1"/>
          </p:cNvSpPr>
          <p:nvPr>
            <p:ph type="sldNum" sz="quarter" idx="4"/>
          </p:nvPr>
        </p:nvSpPr>
        <p:spPr>
          <a:xfrm>
            <a:off x="11529696" y="6407945"/>
            <a:ext cx="487680" cy="365125"/>
          </a:xfrm>
          <a:prstGeom prst="rect">
            <a:avLst/>
          </a:prstGeom>
        </p:spPr>
        <p:txBody>
          <a:bodyPr vert="horz" anchor="b"/>
          <a:lstStyle>
            <a:lvl1pPr algn="r" eaLnBrk="1" latinLnBrk="0" hangingPunct="1">
              <a:defRPr kumimoji="0" sz="1000" b="0">
                <a:solidFill>
                  <a:schemeClr val="tx1"/>
                </a:solidFill>
              </a:defRPr>
            </a:lvl1pPr>
            <a:extLst/>
          </a:lstStyle>
          <a:p>
            <a:fld id="{4176644E-A2CC-45EB-84E9-006A8F5C1142}"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 /><Relationship Id="rId3" Type="http://schemas.microsoft.com/office/2017/06/relationships/model3d" Target="../media/model3d1.glb" /><Relationship Id="rId7" Type="http://schemas.openxmlformats.org/officeDocument/2006/relationships/image" Target="../media/image4.png" /><Relationship Id="rId1" Type="http://schemas.openxmlformats.org/officeDocument/2006/relationships/slideLayout" Target="../slideLayouts/slideLayout7.xml" /><Relationship Id="rId6" Type="http://schemas.microsoft.com/office/2017/06/relationships/model3d" Target="../media/model3d2.glb" /><Relationship Id="rId5" Type="http://schemas.openxmlformats.org/officeDocument/2006/relationships/image" Target="../media/image3.png" /><Relationship Id="rId4" Type="http://schemas.openxmlformats.org/officeDocument/2006/relationships/image" Target="../media/image3.png" /><Relationship Id="rId9" Type="http://schemas.openxmlformats.org/officeDocument/2006/relationships/image" Target="../media/image5.png" /></Relationships>
</file>

<file path=ppt/slides/_rels/slide10.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8" Type="http://schemas.openxmlformats.org/officeDocument/2006/relationships/image" Target="../media/image10.png" /><Relationship Id="rId13" Type="http://schemas.openxmlformats.org/officeDocument/2006/relationships/image" Target="../media/image12.png" /><Relationship Id="rId3" Type="http://schemas.microsoft.com/office/2017/06/relationships/model3d" Target="../media/model3d1.glb" /><Relationship Id="rId7" Type="http://schemas.openxmlformats.org/officeDocument/2006/relationships/image" Target="../media/image10.png" /><Relationship Id="rId12" Type="http://schemas.openxmlformats.org/officeDocument/2006/relationships/image" Target="../media/image12.png" /><Relationship Id="rId2" Type="http://schemas.openxmlformats.org/officeDocument/2006/relationships/image" Target="../media/image6.png" /><Relationship Id="rId1" Type="http://schemas.openxmlformats.org/officeDocument/2006/relationships/slideLayout" Target="../slideLayouts/slideLayout7.xml" /><Relationship Id="rId6" Type="http://schemas.microsoft.com/office/2017/06/relationships/model3d" Target="../media/model3d3.glb" /><Relationship Id="rId11" Type="http://schemas.openxmlformats.org/officeDocument/2006/relationships/image" Target="../media/image11.png" /><Relationship Id="rId5" Type="http://schemas.openxmlformats.org/officeDocument/2006/relationships/image" Target="../media/image7.png" /><Relationship Id="rId10" Type="http://schemas.openxmlformats.org/officeDocument/2006/relationships/image" Target="../media/image11.png" /><Relationship Id="rId4" Type="http://schemas.openxmlformats.org/officeDocument/2006/relationships/image" Target="../media/image7.png" /><Relationship Id="rId9" Type="http://schemas.microsoft.com/office/2017/06/relationships/model3d" Target="../media/model3d2.glb" /><Relationship Id="rId14" Type="http://schemas.openxmlformats.org/officeDocument/2006/relationships/image" Target="../media/image11.png" /></Relationships>
</file>

<file path=ppt/slides/_rels/slide3.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4158765-51B4-84A3-CE36-9CCBA797A9E4}"/>
              </a:ext>
            </a:extLst>
          </p:cNvPr>
          <p:cNvSpPr txBox="1"/>
          <p:nvPr/>
        </p:nvSpPr>
        <p:spPr>
          <a:xfrm>
            <a:off x="275331" y="2432058"/>
            <a:ext cx="6608062" cy="1200327"/>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Smart and Effective Realtime Management of Street Parking</a:t>
            </a:r>
            <a:endParaRPr lang="en-IN" sz="3600" b="1" dirty="0">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B2953675-E5AE-DBD4-1B1C-52C426371BA0}"/>
              </a:ext>
            </a:extLst>
          </p:cNvPr>
          <p:cNvSpPr/>
          <p:nvPr/>
        </p:nvSpPr>
        <p:spPr>
          <a:xfrm>
            <a:off x="7940142" y="0"/>
            <a:ext cx="4693920" cy="7650480"/>
          </a:xfrm>
          <a:prstGeom prst="rect">
            <a:avLst/>
          </a:prstGeom>
          <a:solidFill>
            <a:schemeClr val="bg1">
              <a:lumMod val="5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mc:AlternateContent xmlns:mc="http://schemas.openxmlformats.org/markup-compatibility/2006">
        <mc:Choice xmlns:am3d="http://schemas.microsoft.com/office/drawing/2017/model3d" xmlns="" Requires="am3d">
          <p:graphicFrame>
            <p:nvGraphicFramePr>
              <p:cNvPr id="13" name="3D Model 12" descr="Duet rally car purple">
                <a:extLst>
                  <a:ext uri="{FF2B5EF4-FFF2-40B4-BE49-F238E27FC236}">
                    <a16:creationId xmlns:a16="http://schemas.microsoft.com/office/drawing/2014/main" id="{A624F743-73D8-2188-2791-A851B2EBED0D}"/>
                  </a:ext>
                </a:extLst>
              </p:cNvPr>
              <p:cNvGraphicFramePr>
                <a:graphicFrameLocks noChangeAspect="1"/>
              </p:cNvGraphicFramePr>
              <p:nvPr>
                <p:extLst>
                  <p:ext uri="{D42A27DB-BD31-4B8C-83A1-F6EECF244321}">
                    <p14:modId xmlns:p14="http://schemas.microsoft.com/office/powerpoint/2010/main" val="85995044"/>
                  </p:ext>
                </p:extLst>
              </p:nvPr>
            </p:nvGraphicFramePr>
            <p:xfrm>
              <a:off x="8676640" y="4394803"/>
              <a:ext cx="1112622" cy="1725934"/>
            </p:xfrm>
            <a:graphic>
              <a:graphicData uri="http://schemas.microsoft.com/office/drawing/2017/model3d">
                <am3d:model3d r:embed="rId3">
                  <am3d:spPr>
                    <a:xfrm>
                      <a:off x="0" y="0"/>
                      <a:ext cx="1112622" cy="1725934"/>
                    </a:xfrm>
                    <a:prstGeom prst="rect">
                      <a:avLst/>
                    </a:prstGeom>
                  </am3d:spPr>
                  <am3d:camera>
                    <am3d:pos x="0" y="0" z="58704427"/>
                    <am3d:up dx="0" dy="36000000" dz="0"/>
                    <am3d:lookAt x="0" y="0" z="0"/>
                    <am3d:perspective fov="2700000"/>
                  </am3d:camera>
                  <am3d:trans>
                    <am3d:meterPerModelUnit n="36447032" d="1000000"/>
                    <am3d:preTrans dx="-661" dy="-3938647" dz="-933806"/>
                    <am3d:scale>
                      <am3d:sx n="1000000" d="1000000"/>
                      <am3d:sy n="1000000" d="1000000"/>
                      <am3d:sz n="1000000" d="1000000"/>
                    </am3d:scale>
                    <am3d:rot ax="5400000"/>
                    <am3d:postTrans dx="0" dy="0" dz="0"/>
                  </am3d:trans>
                  <am3d:raster rName="Office3DRenderer" rVer="16.0.8326">
                    <am3d:blip r:embed="rId4"/>
                  </am3d:raster>
                  <am3d:objViewport viewportSz="220871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descr="Duet rally car purple">
                <a:extLst>
                  <a:ext uri="{FF2B5EF4-FFF2-40B4-BE49-F238E27FC236}">
                    <a16:creationId xmlns:a16="http://schemas.microsoft.com/office/drawing/2014/main" id="{A624F743-73D8-2188-2791-A851B2EBED0D}"/>
                  </a:ext>
                </a:extLst>
              </p:cNvPr>
              <p:cNvPicPr>
                <a:picLocks noGrp="1" noRot="1" noChangeAspect="1" noMove="1" noResize="1" noEditPoints="1" noAdjustHandles="1" noChangeArrowheads="1" noChangeShapeType="1" noCrop="1"/>
              </p:cNvPicPr>
              <p:nvPr/>
            </p:nvPicPr>
            <p:blipFill>
              <a:blip r:embed="rId5"/>
              <a:stretch>
                <a:fillRect/>
              </a:stretch>
            </p:blipFill>
            <p:spPr>
              <a:xfrm>
                <a:off x="8676640" y="4394803"/>
                <a:ext cx="1112622" cy="1725934"/>
              </a:xfrm>
              <a:prstGeom prst="rect">
                <a:avLst/>
              </a:prstGeom>
            </p:spPr>
          </p:pic>
        </mc:Fallback>
      </mc:AlternateContent>
      <mc:AlternateContent xmlns:mc="http://schemas.openxmlformats.org/markup-compatibility/2006">
        <mc:Choice xmlns:am3d="http://schemas.microsoft.com/office/drawing/2017/model3d" xmlns="" Requires="am3d">
          <p:graphicFrame>
            <p:nvGraphicFramePr>
              <p:cNvPr id="18" name="3D Model 17" descr="C7 track car green">
                <a:extLst>
                  <a:ext uri="{FF2B5EF4-FFF2-40B4-BE49-F238E27FC236}">
                    <a16:creationId xmlns:a16="http://schemas.microsoft.com/office/drawing/2014/main" id="{43B64708-33E8-60D0-1960-6E3D447B564D}"/>
                  </a:ext>
                </a:extLst>
              </p:cNvPr>
              <p:cNvGraphicFramePr>
                <a:graphicFrameLocks noChangeAspect="1"/>
              </p:cNvGraphicFramePr>
              <p:nvPr>
                <p:extLst>
                  <p:ext uri="{D42A27DB-BD31-4B8C-83A1-F6EECF244321}">
                    <p14:modId xmlns:p14="http://schemas.microsoft.com/office/powerpoint/2010/main" val="3072641602"/>
                  </p:ext>
                </p:extLst>
              </p:nvPr>
            </p:nvGraphicFramePr>
            <p:xfrm rot="10800000">
              <a:off x="11323048" y="700345"/>
              <a:ext cx="862067" cy="1748214"/>
            </p:xfrm>
            <a:graphic>
              <a:graphicData uri="http://schemas.microsoft.com/office/drawing/2017/model3d">
                <am3d:model3d r:embed="rId6">
                  <am3d:spPr>
                    <a:xfrm rot="10800000">
                      <a:off x="0" y="0"/>
                      <a:ext cx="862067" cy="1748214"/>
                    </a:xfrm>
                    <a:prstGeom prst="rect">
                      <a:avLst/>
                    </a:prstGeom>
                  </am3d:spPr>
                  <am3d:camera>
                    <am3d:pos x="0" y="0" z="54158443"/>
                    <am3d:up dx="0" dy="36000000" dz="0"/>
                    <am3d:lookAt x="0" y="0" z="0"/>
                    <am3d:perspective fov="2700000"/>
                  </am3d:camera>
                  <am3d:trans>
                    <am3d:meterPerModelUnit n="27056670" d="1000000"/>
                    <am3d:preTrans dx="0" dy="-2001328" dz="885838"/>
                    <am3d:scale>
                      <am3d:sx n="1000000" d="1000000"/>
                      <am3d:sy n="1000000" d="1000000"/>
                      <am3d:sz n="1000000" d="1000000"/>
                    </am3d:scale>
                    <am3d:rot ax="5400000"/>
                    <am3d:postTrans dx="0" dy="0" dz="0"/>
                  </am3d:trans>
                  <am3d:raster rName="Office3DRenderer" rVer="16.0.8326">
                    <am3d:blip r:embed="rId7"/>
                  </am3d:raster>
                  <am3d:objViewport viewportSz="199373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8" name="3D Model 17" descr="C7 track car green">
                <a:extLst>
                  <a:ext uri="{FF2B5EF4-FFF2-40B4-BE49-F238E27FC236}">
                    <a16:creationId xmlns:a16="http://schemas.microsoft.com/office/drawing/2014/main" id="{43B64708-33E8-60D0-1960-6E3D447B564D}"/>
                  </a:ext>
                </a:extLst>
              </p:cNvPr>
              <p:cNvPicPr>
                <a:picLocks noGrp="1" noRot="1" noChangeAspect="1" noMove="1" noResize="1" noEditPoints="1" noAdjustHandles="1" noChangeArrowheads="1" noChangeShapeType="1" noCrop="1"/>
              </p:cNvPicPr>
              <p:nvPr/>
            </p:nvPicPr>
            <p:blipFill>
              <a:blip r:embed="rId8"/>
              <a:stretch>
                <a:fillRect/>
              </a:stretch>
            </p:blipFill>
            <p:spPr>
              <a:xfrm rot="10800000">
                <a:off x="11323048" y="700345"/>
                <a:ext cx="862067" cy="1748214"/>
              </a:xfrm>
              <a:prstGeom prst="rect">
                <a:avLst/>
              </a:prstGeom>
            </p:spPr>
          </p:pic>
        </mc:Fallback>
      </mc:AlternateContent>
      <p:sp>
        <p:nvSpPr>
          <p:cNvPr id="19" name="Rectangle 18">
            <a:extLst>
              <a:ext uri="{FF2B5EF4-FFF2-40B4-BE49-F238E27FC236}">
                <a16:creationId xmlns:a16="http://schemas.microsoft.com/office/drawing/2014/main" id="{4D5095A3-D2FF-588B-7AF7-E082F3A93805}"/>
              </a:ext>
            </a:extLst>
          </p:cNvPr>
          <p:cNvSpPr/>
          <p:nvPr/>
        </p:nvSpPr>
        <p:spPr>
          <a:xfrm>
            <a:off x="10145536" y="324772"/>
            <a:ext cx="299618" cy="124968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Rectangle 19">
            <a:extLst>
              <a:ext uri="{FF2B5EF4-FFF2-40B4-BE49-F238E27FC236}">
                <a16:creationId xmlns:a16="http://schemas.microsoft.com/office/drawing/2014/main" id="{F5F2E40B-C658-E79C-0702-1E4699D886D7}"/>
              </a:ext>
            </a:extLst>
          </p:cNvPr>
          <p:cNvSpPr/>
          <p:nvPr/>
        </p:nvSpPr>
        <p:spPr>
          <a:xfrm>
            <a:off x="10145536" y="3322666"/>
            <a:ext cx="299618" cy="124968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Rectangle 20">
            <a:extLst>
              <a:ext uri="{FF2B5EF4-FFF2-40B4-BE49-F238E27FC236}">
                <a16:creationId xmlns:a16="http://schemas.microsoft.com/office/drawing/2014/main" id="{B2D47D4B-A23B-919A-0EDE-97C10F46465E}"/>
              </a:ext>
            </a:extLst>
          </p:cNvPr>
          <p:cNvSpPr/>
          <p:nvPr/>
        </p:nvSpPr>
        <p:spPr>
          <a:xfrm>
            <a:off x="10145536" y="1823719"/>
            <a:ext cx="299618" cy="124968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 name="Rectangle 21">
            <a:extLst>
              <a:ext uri="{FF2B5EF4-FFF2-40B4-BE49-F238E27FC236}">
                <a16:creationId xmlns:a16="http://schemas.microsoft.com/office/drawing/2014/main" id="{6FE9FCB9-DE03-118C-282D-DC314186DE20}"/>
              </a:ext>
            </a:extLst>
          </p:cNvPr>
          <p:cNvSpPr/>
          <p:nvPr/>
        </p:nvSpPr>
        <p:spPr>
          <a:xfrm>
            <a:off x="10137293" y="4861733"/>
            <a:ext cx="299618" cy="124968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Rectangle 22">
            <a:extLst>
              <a:ext uri="{FF2B5EF4-FFF2-40B4-BE49-F238E27FC236}">
                <a16:creationId xmlns:a16="http://schemas.microsoft.com/office/drawing/2014/main" id="{CDC1DA22-BF97-CF07-3F30-B3CBD050C013}"/>
              </a:ext>
            </a:extLst>
          </p:cNvPr>
          <p:cNvSpPr/>
          <p:nvPr/>
        </p:nvSpPr>
        <p:spPr>
          <a:xfrm>
            <a:off x="10145536" y="6439771"/>
            <a:ext cx="299618" cy="124968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4" name="TextBox 23">
            <a:extLst>
              <a:ext uri="{FF2B5EF4-FFF2-40B4-BE49-F238E27FC236}">
                <a16:creationId xmlns:a16="http://schemas.microsoft.com/office/drawing/2014/main" id="{D9EC1138-11BD-534B-1009-0FCBFA53CB8E}"/>
              </a:ext>
            </a:extLst>
          </p:cNvPr>
          <p:cNvSpPr txBox="1"/>
          <p:nvPr/>
        </p:nvSpPr>
        <p:spPr>
          <a:xfrm>
            <a:off x="5012858" y="4681882"/>
            <a:ext cx="3325911"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pic>
        <p:nvPicPr>
          <p:cNvPr id="14" name="Google Shape;5587;p1"/>
          <p:cNvPicPr preferRelativeResize="0"/>
          <p:nvPr/>
        </p:nvPicPr>
        <p:blipFill rotWithShape="1">
          <a:blip r:embed="rId9">
            <a:alphaModFix/>
          </a:blip>
          <a:srcRect/>
          <a:stretch/>
        </p:blipFill>
        <p:spPr>
          <a:xfrm>
            <a:off x="275331" y="289937"/>
            <a:ext cx="7477834" cy="1284515"/>
          </a:xfrm>
          <a:prstGeom prst="rect">
            <a:avLst/>
          </a:prstGeom>
          <a:noFill/>
          <a:ln w="9525" cap="flat" cmpd="sng">
            <a:solidFill>
              <a:schemeClr val="dk1"/>
            </a:solidFill>
            <a:prstDash val="solid"/>
            <a:round/>
            <a:headEnd type="none" w="sm" len="sm"/>
            <a:tailEnd type="none" w="sm" len="sm"/>
          </a:ln>
        </p:spPr>
      </p:pic>
      <p:sp>
        <p:nvSpPr>
          <p:cNvPr id="2" name="Rectangle 1"/>
          <p:cNvSpPr/>
          <p:nvPr/>
        </p:nvSpPr>
        <p:spPr>
          <a:xfrm>
            <a:off x="576131" y="3942170"/>
            <a:ext cx="6096000" cy="1096710"/>
          </a:xfrm>
          <a:prstGeom prst="rect">
            <a:avLst/>
          </a:prstGeom>
        </p:spPr>
        <p:txBody>
          <a:bodyPr>
            <a:spAutoFit/>
          </a:bodyPr>
          <a:lstStyle/>
          <a:p>
            <a:pPr lvl="0">
              <a:lnSpc>
                <a:spcPct val="90000"/>
              </a:lnSpc>
              <a:buClr>
                <a:schemeClr val="dk1"/>
              </a:buClr>
              <a:buSzPts val="1800"/>
            </a:pPr>
            <a:r>
              <a:rPr lang="en-US" dirty="0">
                <a:latin typeface="Times New Roman"/>
                <a:ea typeface="Times New Roman"/>
                <a:cs typeface="Times New Roman"/>
                <a:sym typeface="Times New Roman"/>
              </a:rPr>
              <a:t>Under the guidance of :-</a:t>
            </a:r>
            <a:endParaRPr lang="en-US" dirty="0"/>
          </a:p>
          <a:p>
            <a:pPr lvl="0">
              <a:lnSpc>
                <a:spcPct val="90000"/>
              </a:lnSpc>
              <a:spcBef>
                <a:spcPts val="1000"/>
              </a:spcBef>
              <a:buClr>
                <a:schemeClr val="dk1"/>
              </a:buClr>
              <a:buSzPts val="1800"/>
            </a:pPr>
            <a:r>
              <a:rPr lang="en-US" dirty="0">
                <a:latin typeface="Times New Roman"/>
                <a:ea typeface="Times New Roman"/>
                <a:cs typeface="Times New Roman"/>
                <a:sym typeface="Times New Roman"/>
              </a:rPr>
              <a:t> Mr. Ashish Golghate</a:t>
            </a:r>
          </a:p>
          <a:p>
            <a:pPr lvl="0">
              <a:lnSpc>
                <a:spcPct val="90000"/>
              </a:lnSpc>
              <a:spcBef>
                <a:spcPts val="1000"/>
              </a:spcBef>
              <a:buClr>
                <a:schemeClr val="dk1"/>
              </a:buClr>
              <a:buSzPts val="1800"/>
            </a:pPr>
            <a:r>
              <a:rPr lang="en-US" dirty="0">
                <a:latin typeface="Times New Roman"/>
                <a:ea typeface="Times New Roman"/>
                <a:cs typeface="Times New Roman"/>
                <a:sym typeface="Times New Roman"/>
              </a:rPr>
              <a:t>[ASST  PROFESSOR]</a:t>
            </a:r>
            <a:endParaRPr lang="en-US" dirty="0"/>
          </a:p>
        </p:txBody>
      </p:sp>
    </p:spTree>
    <p:extLst>
      <p:ext uri="{BB962C8B-B14F-4D97-AF65-F5344CB8AC3E}">
        <p14:creationId xmlns:p14="http://schemas.microsoft.com/office/powerpoint/2010/main" val="34040813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0770E2-F6BB-EFF3-BAC6-850B5548FAA4}"/>
              </a:ext>
            </a:extLst>
          </p:cNvPr>
          <p:cNvPicPr>
            <a:picLocks noChangeAspect="1"/>
          </p:cNvPicPr>
          <p:nvPr/>
        </p:nvPicPr>
        <p:blipFill>
          <a:blip r:embed="rId2"/>
          <a:stretch>
            <a:fillRect/>
          </a:stretch>
        </p:blipFill>
        <p:spPr>
          <a:xfrm rot="5400000">
            <a:off x="7180545" y="3595633"/>
            <a:ext cx="8181541" cy="6097"/>
          </a:xfrm>
          <a:prstGeom prst="rect">
            <a:avLst/>
          </a:prstGeom>
        </p:spPr>
      </p:pic>
      <p:cxnSp>
        <p:nvCxnSpPr>
          <p:cNvPr id="5" name="Straight Connector 4">
            <a:extLst>
              <a:ext uri="{FF2B5EF4-FFF2-40B4-BE49-F238E27FC236}">
                <a16:creationId xmlns:a16="http://schemas.microsoft.com/office/drawing/2014/main" id="{FDF2DDC9-7D80-47CC-DC93-C64176AC56FF}"/>
              </a:ext>
            </a:extLst>
          </p:cNvPr>
          <p:cNvCxnSpPr/>
          <p:nvPr/>
        </p:nvCxnSpPr>
        <p:spPr>
          <a:xfrm>
            <a:off x="4317476" y="612742"/>
            <a:ext cx="817304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4561EF-1C41-EA3C-4C07-4EBF75FCCF9B}"/>
              </a:ext>
            </a:extLst>
          </p:cNvPr>
          <p:cNvCxnSpPr/>
          <p:nvPr/>
        </p:nvCxnSpPr>
        <p:spPr>
          <a:xfrm>
            <a:off x="-1110792" y="6251542"/>
            <a:ext cx="8173040" cy="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FE7215DF-5FE6-F2C3-7E7B-DD0FFEEC03BF}"/>
              </a:ext>
            </a:extLst>
          </p:cNvPr>
          <p:cNvPicPr>
            <a:picLocks noChangeAspect="1"/>
          </p:cNvPicPr>
          <p:nvPr/>
        </p:nvPicPr>
        <p:blipFill>
          <a:blip r:embed="rId2"/>
          <a:stretch>
            <a:fillRect/>
          </a:stretch>
        </p:blipFill>
        <p:spPr>
          <a:xfrm rot="5400000">
            <a:off x="-3254787" y="3595632"/>
            <a:ext cx="8181541" cy="6097"/>
          </a:xfrm>
          <a:prstGeom prst="rect">
            <a:avLst/>
          </a:prstGeom>
        </p:spPr>
      </p:pic>
      <p:sp>
        <p:nvSpPr>
          <p:cNvPr id="2" name="TextBox 1">
            <a:extLst>
              <a:ext uri="{FF2B5EF4-FFF2-40B4-BE49-F238E27FC236}">
                <a16:creationId xmlns:a16="http://schemas.microsoft.com/office/drawing/2014/main" id="{815EBEA1-6890-2194-F76A-F30B2C98CC27}"/>
              </a:ext>
            </a:extLst>
          </p:cNvPr>
          <p:cNvSpPr txBox="1"/>
          <p:nvPr/>
        </p:nvSpPr>
        <p:spPr>
          <a:xfrm>
            <a:off x="2661920" y="2549823"/>
            <a:ext cx="6770622" cy="1015663"/>
          </a:xfrm>
          <a:prstGeom prst="rect">
            <a:avLst/>
          </a:prstGeom>
          <a:noFill/>
        </p:spPr>
        <p:txBody>
          <a:bodyPr wrap="square" rtlCol="0">
            <a:spAutoFit/>
          </a:bodyPr>
          <a:lstStyle/>
          <a:p>
            <a:pPr algn="ctr"/>
            <a:r>
              <a:rPr lang="en-IN" sz="60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724629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0770E2-F6BB-EFF3-BAC6-850B5548FAA4}"/>
              </a:ext>
            </a:extLst>
          </p:cNvPr>
          <p:cNvPicPr>
            <a:picLocks noChangeAspect="1"/>
          </p:cNvPicPr>
          <p:nvPr/>
        </p:nvPicPr>
        <p:blipFill>
          <a:blip r:embed="rId2"/>
          <a:stretch>
            <a:fillRect/>
          </a:stretch>
        </p:blipFill>
        <p:spPr>
          <a:xfrm rot="5400000">
            <a:off x="7180545" y="3595633"/>
            <a:ext cx="8181541" cy="6097"/>
          </a:xfrm>
          <a:prstGeom prst="rect">
            <a:avLst/>
          </a:prstGeom>
        </p:spPr>
      </p:pic>
      <p:cxnSp>
        <p:nvCxnSpPr>
          <p:cNvPr id="5" name="Straight Connector 4">
            <a:extLst>
              <a:ext uri="{FF2B5EF4-FFF2-40B4-BE49-F238E27FC236}">
                <a16:creationId xmlns:a16="http://schemas.microsoft.com/office/drawing/2014/main" id="{FDF2DDC9-7D80-47CC-DC93-C64176AC56FF}"/>
              </a:ext>
            </a:extLst>
          </p:cNvPr>
          <p:cNvCxnSpPr/>
          <p:nvPr/>
        </p:nvCxnSpPr>
        <p:spPr>
          <a:xfrm>
            <a:off x="4317476" y="612742"/>
            <a:ext cx="817304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4561EF-1C41-EA3C-4C07-4EBF75FCCF9B}"/>
              </a:ext>
            </a:extLst>
          </p:cNvPr>
          <p:cNvCxnSpPr>
            <a:cxnSpLocks/>
          </p:cNvCxnSpPr>
          <p:nvPr/>
        </p:nvCxnSpPr>
        <p:spPr>
          <a:xfrm>
            <a:off x="-1110792" y="6251542"/>
            <a:ext cx="8173040" cy="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FE7215DF-5FE6-F2C3-7E7B-DD0FFEEC03BF}"/>
              </a:ext>
            </a:extLst>
          </p:cNvPr>
          <p:cNvPicPr>
            <a:picLocks noChangeAspect="1"/>
          </p:cNvPicPr>
          <p:nvPr/>
        </p:nvPicPr>
        <p:blipFill>
          <a:blip r:embed="rId2"/>
          <a:stretch>
            <a:fillRect/>
          </a:stretch>
        </p:blipFill>
        <p:spPr>
          <a:xfrm rot="5400000">
            <a:off x="-3254787" y="3595632"/>
            <a:ext cx="8181541" cy="6097"/>
          </a:xfrm>
          <a:prstGeom prst="rect">
            <a:avLst/>
          </a:prstGeom>
        </p:spPr>
      </p:pic>
      <p:sp>
        <p:nvSpPr>
          <p:cNvPr id="2" name="TextBox 1">
            <a:extLst>
              <a:ext uri="{FF2B5EF4-FFF2-40B4-BE49-F238E27FC236}">
                <a16:creationId xmlns:a16="http://schemas.microsoft.com/office/drawing/2014/main" id="{C97BEBAD-D5B8-B762-D148-431BF5F8E2A2}"/>
              </a:ext>
            </a:extLst>
          </p:cNvPr>
          <p:cNvSpPr txBox="1"/>
          <p:nvPr/>
        </p:nvSpPr>
        <p:spPr>
          <a:xfrm>
            <a:off x="1767518" y="638171"/>
            <a:ext cx="1537600" cy="523220"/>
          </a:xfrm>
          <a:prstGeom prst="rect">
            <a:avLst/>
          </a:prstGeom>
          <a:noFill/>
        </p:spPr>
        <p:txBody>
          <a:bodyPr wrap="none" rtlCol="0">
            <a:spAutoFit/>
          </a:bodyPr>
          <a:lstStyle/>
          <a:p>
            <a:pPr algn="ctr"/>
            <a:r>
              <a:rPr lang="en" sz="2400" b="1" kern="0" dirty="0">
                <a:solidFill>
                  <a:srgbClr val="0A0A0A"/>
                </a:solidFill>
                <a:latin typeface="Times New Roman" panose="02020603050405020304" pitchFamily="18" charset="0"/>
                <a:cs typeface="Times New Roman" panose="02020603050405020304" pitchFamily="18" charset="0"/>
                <a:sym typeface="Golos Text"/>
              </a:rPr>
              <a:t>Overview</a:t>
            </a:r>
            <a:r>
              <a:rPr kumimoji="0" lang="en" sz="2800" b="1" i="0" u="none" strike="noStrike" kern="0" cap="none" spc="0" normalizeH="0" baseline="0" noProof="0" dirty="0">
                <a:ln>
                  <a:noFill/>
                </a:ln>
                <a:solidFill>
                  <a:srgbClr val="0A0A0A"/>
                </a:solidFill>
                <a:effectLst/>
                <a:uLnTx/>
                <a:uFillTx/>
                <a:latin typeface="Times New Roman" panose="02020603050405020304" pitchFamily="18" charset="0"/>
                <a:cs typeface="Times New Roman" panose="02020603050405020304" pitchFamily="18" charset="0"/>
                <a:sym typeface="Golos Text"/>
              </a:rPr>
              <a:t> </a:t>
            </a:r>
            <a:endParaRPr lang="en-IN" dirty="0"/>
          </a:p>
        </p:txBody>
      </p:sp>
      <p:sp>
        <p:nvSpPr>
          <p:cNvPr id="3" name="TextBox 2">
            <a:extLst>
              <a:ext uri="{FF2B5EF4-FFF2-40B4-BE49-F238E27FC236}">
                <a16:creationId xmlns:a16="http://schemas.microsoft.com/office/drawing/2014/main" id="{EA0F315F-2A79-C874-8287-D321EF35CB46}"/>
              </a:ext>
            </a:extLst>
          </p:cNvPr>
          <p:cNvSpPr txBox="1"/>
          <p:nvPr/>
        </p:nvSpPr>
        <p:spPr>
          <a:xfrm>
            <a:off x="1742463" y="1390652"/>
            <a:ext cx="3535680" cy="3939540"/>
          </a:xfrm>
          <a:prstGeom prst="rect">
            <a:avLst/>
          </a:prstGeom>
          <a:noFill/>
        </p:spPr>
        <p:txBody>
          <a:bodyPr wrap="square" rtlCol="0">
            <a:spAutoFit/>
          </a:bodyPr>
          <a:lstStyle/>
          <a:p>
            <a:pPr marL="285750" indent="-285750">
              <a:buFont typeface="Wingdings" panose="05000000000000000000" pitchFamily="2" charset="2"/>
              <a:buChar char="q"/>
            </a:pPr>
            <a:r>
              <a:rPr lang="en-IN" dirty="0">
                <a:latin typeface="Times New Roman" pitchFamily="18" charset="0"/>
                <a:cs typeface="Times New Roman" pitchFamily="18" charset="0"/>
              </a:rPr>
              <a:t>Introduction</a:t>
            </a:r>
          </a:p>
          <a:p>
            <a:pPr marL="285750" indent="-285750">
              <a:buFont typeface="Wingdings" panose="05000000000000000000" pitchFamily="2" charset="2"/>
              <a:buChar char="q"/>
            </a:pPr>
            <a:endParaRPr lang="en-IN" dirty="0">
              <a:latin typeface="Times New Roman" pitchFamily="18" charset="0"/>
              <a:cs typeface="Times New Roman" pitchFamily="18" charset="0"/>
            </a:endParaRPr>
          </a:p>
          <a:p>
            <a:pPr marL="285750" indent="-285750">
              <a:buFont typeface="Wingdings" panose="05000000000000000000" pitchFamily="2" charset="2"/>
              <a:buChar char="q"/>
            </a:pPr>
            <a:r>
              <a:rPr lang="en-IN" dirty="0">
                <a:latin typeface="Times New Roman" pitchFamily="18" charset="0"/>
                <a:cs typeface="Times New Roman" pitchFamily="18" charset="0"/>
              </a:rPr>
              <a:t>Objectives</a:t>
            </a:r>
          </a:p>
          <a:p>
            <a:pPr marL="285750" indent="-285750">
              <a:buFont typeface="Wingdings" panose="05000000000000000000" pitchFamily="2" charset="2"/>
              <a:buChar char="q"/>
            </a:pPr>
            <a:endParaRPr lang="en-IN" dirty="0">
              <a:latin typeface="Times New Roman" pitchFamily="18" charset="0"/>
              <a:cs typeface="Times New Roman" pitchFamily="18" charset="0"/>
            </a:endParaRPr>
          </a:p>
          <a:p>
            <a:pPr marL="285750" indent="-285750">
              <a:buFont typeface="Wingdings" panose="05000000000000000000" pitchFamily="2" charset="2"/>
              <a:buChar char="q"/>
            </a:pPr>
            <a:r>
              <a:rPr lang="en-IN" dirty="0">
                <a:latin typeface="Times New Roman" pitchFamily="18" charset="0"/>
                <a:cs typeface="Times New Roman" pitchFamily="18" charset="0"/>
              </a:rPr>
              <a:t>Methodology</a:t>
            </a:r>
          </a:p>
          <a:p>
            <a:pPr marL="285750" indent="-285750">
              <a:buFont typeface="Wingdings" panose="05000000000000000000" pitchFamily="2" charset="2"/>
              <a:buChar char="q"/>
            </a:pPr>
            <a:endParaRPr lang="en-US" dirty="0">
              <a:latin typeface="Times New Roman" pitchFamily="18" charset="0"/>
              <a:cs typeface="Times New Roman" pitchFamily="18" charset="0"/>
            </a:endParaRPr>
          </a:p>
          <a:p>
            <a:pPr marL="285750" indent="-285750">
              <a:buFont typeface="Wingdings" panose="05000000000000000000" pitchFamily="2" charset="2"/>
              <a:buChar char="q"/>
            </a:pPr>
            <a:r>
              <a:rPr lang="en-US" dirty="0">
                <a:latin typeface="Times New Roman" pitchFamily="18" charset="0"/>
                <a:cs typeface="Times New Roman" pitchFamily="18" charset="0"/>
              </a:rPr>
              <a:t>Additional Features </a:t>
            </a:r>
          </a:p>
          <a:p>
            <a:pPr marL="285750" indent="-285750">
              <a:buFont typeface="Wingdings" panose="05000000000000000000" pitchFamily="2" charset="2"/>
              <a:buChar char="q"/>
            </a:pPr>
            <a:endParaRPr lang="en-US" dirty="0">
              <a:latin typeface="Times New Roman" pitchFamily="18" charset="0"/>
              <a:cs typeface="Times New Roman" pitchFamily="18" charset="0"/>
            </a:endParaRPr>
          </a:p>
          <a:p>
            <a:pPr marL="285750" indent="-285750">
              <a:buFont typeface="Wingdings" panose="05000000000000000000" pitchFamily="2" charset="2"/>
              <a:buChar char="q"/>
            </a:pPr>
            <a:r>
              <a:rPr lang="en-US" dirty="0">
                <a:latin typeface="Times New Roman" pitchFamily="18" charset="0"/>
                <a:cs typeface="Times New Roman" pitchFamily="18" charset="0"/>
              </a:rPr>
              <a:t>Technologies Used </a:t>
            </a:r>
            <a:endParaRPr lang="en-IN" dirty="0">
              <a:latin typeface="Times New Roman" pitchFamily="18" charset="0"/>
              <a:cs typeface="Times New Roman" pitchFamily="18" charset="0"/>
            </a:endParaRPr>
          </a:p>
          <a:p>
            <a:pPr marL="285750" indent="-285750">
              <a:buFont typeface="Wingdings" panose="05000000000000000000" pitchFamily="2" charset="2"/>
              <a:buChar char="q"/>
            </a:pPr>
            <a:endParaRPr lang="en-IN" dirty="0">
              <a:latin typeface="Times New Roman" pitchFamily="18" charset="0"/>
              <a:cs typeface="Times New Roman" pitchFamily="18" charset="0"/>
            </a:endParaRPr>
          </a:p>
          <a:p>
            <a:pPr marL="285750" indent="-285750">
              <a:buFont typeface="Wingdings" panose="05000000000000000000" pitchFamily="2" charset="2"/>
              <a:buChar char="q"/>
            </a:pPr>
            <a:r>
              <a:rPr lang="en-IN" dirty="0">
                <a:latin typeface="Times New Roman" pitchFamily="18" charset="0"/>
                <a:cs typeface="Times New Roman" pitchFamily="18" charset="0"/>
              </a:rPr>
              <a:t>Outcomes</a:t>
            </a:r>
          </a:p>
          <a:p>
            <a:pPr marL="285750" indent="-285750">
              <a:buFont typeface="Wingdings" panose="05000000000000000000" pitchFamily="2" charset="2"/>
              <a:buChar char="q"/>
            </a:pPr>
            <a:endParaRPr lang="en-IN" dirty="0">
              <a:latin typeface="Times New Roman" pitchFamily="18" charset="0"/>
              <a:cs typeface="Times New Roman" pitchFamily="18" charset="0"/>
            </a:endParaRPr>
          </a:p>
          <a:p>
            <a:pPr marL="285750" indent="-285750">
              <a:buFont typeface="Wingdings" panose="05000000000000000000" pitchFamily="2" charset="2"/>
              <a:buChar char="q"/>
            </a:pPr>
            <a:r>
              <a:rPr lang="en-IN" dirty="0">
                <a:latin typeface="Times New Roman" pitchFamily="18" charset="0"/>
                <a:cs typeface="Times New Roman" pitchFamily="18" charset="0"/>
              </a:rPr>
              <a:t>Research paper</a:t>
            </a:r>
          </a:p>
          <a:p>
            <a:pPr marL="285750" indent="-285750">
              <a:buFont typeface="Wingdings" panose="05000000000000000000" pitchFamily="2" charset="2"/>
              <a:buChar char="q"/>
            </a:pPr>
            <a:endParaRPr lang="en-IN" sz="1600" dirty="0">
              <a:latin typeface="Times New Roman" pitchFamily="18" charset="0"/>
              <a:cs typeface="Times New Roman" pitchFamily="18" charset="0"/>
            </a:endParaRPr>
          </a:p>
        </p:txBody>
      </p:sp>
      <p:sp>
        <p:nvSpPr>
          <p:cNvPr id="7" name="Rectangle 6">
            <a:extLst>
              <a:ext uri="{FF2B5EF4-FFF2-40B4-BE49-F238E27FC236}">
                <a16:creationId xmlns:a16="http://schemas.microsoft.com/office/drawing/2014/main" id="{5AD66A38-2AEB-381B-847A-913CFF0E899D}"/>
              </a:ext>
            </a:extLst>
          </p:cNvPr>
          <p:cNvSpPr/>
          <p:nvPr/>
        </p:nvSpPr>
        <p:spPr>
          <a:xfrm>
            <a:off x="8940477" y="1359007"/>
            <a:ext cx="888468" cy="1173589"/>
          </a:xfrm>
          <a:prstGeom prst="rect">
            <a:avLst/>
          </a:prstGeom>
          <a:no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Rectangle 7">
            <a:extLst>
              <a:ext uri="{FF2B5EF4-FFF2-40B4-BE49-F238E27FC236}">
                <a16:creationId xmlns:a16="http://schemas.microsoft.com/office/drawing/2014/main" id="{013634EE-8228-A4AB-7D9D-7ECC7EC51D21}"/>
              </a:ext>
            </a:extLst>
          </p:cNvPr>
          <p:cNvSpPr/>
          <p:nvPr/>
        </p:nvSpPr>
        <p:spPr>
          <a:xfrm>
            <a:off x="7837894" y="1359007"/>
            <a:ext cx="888468" cy="1173589"/>
          </a:xfrm>
          <a:prstGeom prst="rect">
            <a:avLst/>
          </a:prstGeom>
          <a:no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Rectangle 8">
            <a:extLst>
              <a:ext uri="{FF2B5EF4-FFF2-40B4-BE49-F238E27FC236}">
                <a16:creationId xmlns:a16="http://schemas.microsoft.com/office/drawing/2014/main" id="{1E86CEA3-A487-79E1-B7EB-EF3ABF383C5F}"/>
              </a:ext>
            </a:extLst>
          </p:cNvPr>
          <p:cNvSpPr/>
          <p:nvPr/>
        </p:nvSpPr>
        <p:spPr>
          <a:xfrm>
            <a:off x="9995045" y="1359007"/>
            <a:ext cx="888468" cy="1173589"/>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27">
            <a:extLst>
              <a:ext uri="{FF2B5EF4-FFF2-40B4-BE49-F238E27FC236}">
                <a16:creationId xmlns:a16="http://schemas.microsoft.com/office/drawing/2014/main" id="{2ED9034C-65C5-A8BE-1089-A61E20C76E6B}"/>
              </a:ext>
            </a:extLst>
          </p:cNvPr>
          <p:cNvSpPr/>
          <p:nvPr/>
        </p:nvSpPr>
        <p:spPr>
          <a:xfrm>
            <a:off x="8894914" y="2959802"/>
            <a:ext cx="888468" cy="1173589"/>
          </a:xfrm>
          <a:prstGeom prst="rect">
            <a:avLst/>
          </a:prstGeom>
          <a:no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Rectangle 28">
            <a:extLst>
              <a:ext uri="{FF2B5EF4-FFF2-40B4-BE49-F238E27FC236}">
                <a16:creationId xmlns:a16="http://schemas.microsoft.com/office/drawing/2014/main" id="{473428FA-95C8-9DC5-4D26-A100FCD593AB}"/>
              </a:ext>
            </a:extLst>
          </p:cNvPr>
          <p:cNvSpPr/>
          <p:nvPr/>
        </p:nvSpPr>
        <p:spPr>
          <a:xfrm>
            <a:off x="7833342" y="2956613"/>
            <a:ext cx="888468" cy="1173589"/>
          </a:xfrm>
          <a:prstGeom prst="rect">
            <a:avLst/>
          </a:prstGeom>
          <a:no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Rectangle 29">
            <a:extLst>
              <a:ext uri="{FF2B5EF4-FFF2-40B4-BE49-F238E27FC236}">
                <a16:creationId xmlns:a16="http://schemas.microsoft.com/office/drawing/2014/main" id="{C7E0BCB5-7F65-2704-0EFD-B75CEF9347ED}"/>
              </a:ext>
            </a:extLst>
          </p:cNvPr>
          <p:cNvSpPr/>
          <p:nvPr/>
        </p:nvSpPr>
        <p:spPr>
          <a:xfrm>
            <a:off x="9944948" y="2951031"/>
            <a:ext cx="888468" cy="1173589"/>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Rectangle 30">
            <a:extLst>
              <a:ext uri="{FF2B5EF4-FFF2-40B4-BE49-F238E27FC236}">
                <a16:creationId xmlns:a16="http://schemas.microsoft.com/office/drawing/2014/main" id="{CB96025C-DCC5-9455-5A9A-DD4E1CD065DC}"/>
              </a:ext>
            </a:extLst>
          </p:cNvPr>
          <p:cNvSpPr/>
          <p:nvPr/>
        </p:nvSpPr>
        <p:spPr>
          <a:xfrm>
            <a:off x="8897092" y="4543055"/>
            <a:ext cx="888468" cy="1173589"/>
          </a:xfrm>
          <a:prstGeom prst="rect">
            <a:avLst/>
          </a:prstGeom>
          <a:no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Rectangle 31">
            <a:extLst>
              <a:ext uri="{FF2B5EF4-FFF2-40B4-BE49-F238E27FC236}">
                <a16:creationId xmlns:a16="http://schemas.microsoft.com/office/drawing/2014/main" id="{04C63ADE-4DFB-8C01-09F4-BAAC8AF6A3A0}"/>
              </a:ext>
            </a:extLst>
          </p:cNvPr>
          <p:cNvSpPr/>
          <p:nvPr/>
        </p:nvSpPr>
        <p:spPr>
          <a:xfrm>
            <a:off x="7790135" y="4539867"/>
            <a:ext cx="888468" cy="1173589"/>
          </a:xfrm>
          <a:prstGeom prst="rect">
            <a:avLst/>
          </a:prstGeom>
          <a:no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3" name="Rectangle 32">
            <a:extLst>
              <a:ext uri="{FF2B5EF4-FFF2-40B4-BE49-F238E27FC236}">
                <a16:creationId xmlns:a16="http://schemas.microsoft.com/office/drawing/2014/main" id="{C7ADCA05-C901-BC4E-331A-E2CDA4F1E214}"/>
              </a:ext>
            </a:extLst>
          </p:cNvPr>
          <p:cNvSpPr/>
          <p:nvPr/>
        </p:nvSpPr>
        <p:spPr>
          <a:xfrm>
            <a:off x="9978406" y="4571096"/>
            <a:ext cx="888468" cy="1173589"/>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Rectangle 34">
            <a:extLst>
              <a:ext uri="{FF2B5EF4-FFF2-40B4-BE49-F238E27FC236}">
                <a16:creationId xmlns:a16="http://schemas.microsoft.com/office/drawing/2014/main" id="{37008C87-1EE1-CAE7-60ED-4F9A2259D2E7}"/>
              </a:ext>
            </a:extLst>
          </p:cNvPr>
          <p:cNvSpPr/>
          <p:nvPr/>
        </p:nvSpPr>
        <p:spPr>
          <a:xfrm>
            <a:off x="10100337" y="1494019"/>
            <a:ext cx="628466" cy="903563"/>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6" name="Rectangle 35">
            <a:extLst>
              <a:ext uri="{FF2B5EF4-FFF2-40B4-BE49-F238E27FC236}">
                <a16:creationId xmlns:a16="http://schemas.microsoft.com/office/drawing/2014/main" id="{27EE7967-E3AE-F32F-FEAC-56252FC9F032}"/>
              </a:ext>
            </a:extLst>
          </p:cNvPr>
          <p:cNvSpPr/>
          <p:nvPr/>
        </p:nvSpPr>
        <p:spPr>
          <a:xfrm>
            <a:off x="9070478" y="1494563"/>
            <a:ext cx="628466" cy="903563"/>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36">
            <a:extLst>
              <a:ext uri="{FF2B5EF4-FFF2-40B4-BE49-F238E27FC236}">
                <a16:creationId xmlns:a16="http://schemas.microsoft.com/office/drawing/2014/main" id="{328A7A2F-B67D-CB77-4142-FACB983E9A85}"/>
              </a:ext>
            </a:extLst>
          </p:cNvPr>
          <p:cNvSpPr/>
          <p:nvPr/>
        </p:nvSpPr>
        <p:spPr>
          <a:xfrm>
            <a:off x="7981528" y="1501196"/>
            <a:ext cx="628466" cy="903563"/>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8" name="Rectangle 37">
            <a:extLst>
              <a:ext uri="{FF2B5EF4-FFF2-40B4-BE49-F238E27FC236}">
                <a16:creationId xmlns:a16="http://schemas.microsoft.com/office/drawing/2014/main" id="{41483F12-8CD9-A8D6-1354-4B28E6889A7E}"/>
              </a:ext>
            </a:extLst>
          </p:cNvPr>
          <p:cNvSpPr/>
          <p:nvPr/>
        </p:nvSpPr>
        <p:spPr>
          <a:xfrm>
            <a:off x="7930344" y="4653515"/>
            <a:ext cx="655571" cy="943223"/>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9" name="Rectangle 38">
            <a:extLst>
              <a:ext uri="{FF2B5EF4-FFF2-40B4-BE49-F238E27FC236}">
                <a16:creationId xmlns:a16="http://schemas.microsoft.com/office/drawing/2014/main" id="{2A00E22C-14FE-E11D-BEEA-136A7BBD1B24}"/>
              </a:ext>
            </a:extLst>
          </p:cNvPr>
          <p:cNvSpPr/>
          <p:nvPr/>
        </p:nvSpPr>
        <p:spPr>
          <a:xfrm>
            <a:off x="10074949" y="3073770"/>
            <a:ext cx="628466" cy="903563"/>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0" name="Rectangle 39">
            <a:extLst>
              <a:ext uri="{FF2B5EF4-FFF2-40B4-BE49-F238E27FC236}">
                <a16:creationId xmlns:a16="http://schemas.microsoft.com/office/drawing/2014/main" id="{E39BB69B-C9F8-ECDB-D68F-9F07BD384904}"/>
              </a:ext>
            </a:extLst>
          </p:cNvPr>
          <p:cNvSpPr/>
          <p:nvPr/>
        </p:nvSpPr>
        <p:spPr>
          <a:xfrm>
            <a:off x="9024915" y="3086042"/>
            <a:ext cx="628466" cy="903563"/>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1" name="Rectangle 40">
            <a:extLst>
              <a:ext uri="{FF2B5EF4-FFF2-40B4-BE49-F238E27FC236}">
                <a16:creationId xmlns:a16="http://schemas.microsoft.com/office/drawing/2014/main" id="{609CF10C-720F-07EE-ACB8-A92E2D984008}"/>
              </a:ext>
            </a:extLst>
          </p:cNvPr>
          <p:cNvSpPr/>
          <p:nvPr/>
        </p:nvSpPr>
        <p:spPr>
          <a:xfrm>
            <a:off x="7973729" y="3082854"/>
            <a:ext cx="628466" cy="903563"/>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2" name="Rectangle 41">
            <a:extLst>
              <a:ext uri="{FF2B5EF4-FFF2-40B4-BE49-F238E27FC236}">
                <a16:creationId xmlns:a16="http://schemas.microsoft.com/office/drawing/2014/main" id="{AFF4C38F-C4D0-2BD2-0078-80E0E65EDAB3}"/>
              </a:ext>
            </a:extLst>
          </p:cNvPr>
          <p:cNvSpPr/>
          <p:nvPr/>
        </p:nvSpPr>
        <p:spPr>
          <a:xfrm>
            <a:off x="9038972" y="4674878"/>
            <a:ext cx="628466" cy="903563"/>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3" name="Rectangle 42">
            <a:extLst>
              <a:ext uri="{FF2B5EF4-FFF2-40B4-BE49-F238E27FC236}">
                <a16:creationId xmlns:a16="http://schemas.microsoft.com/office/drawing/2014/main" id="{0630A52D-619C-49EB-6A58-70968DC96BAE}"/>
              </a:ext>
            </a:extLst>
          </p:cNvPr>
          <p:cNvSpPr/>
          <p:nvPr/>
        </p:nvSpPr>
        <p:spPr>
          <a:xfrm>
            <a:off x="10100337" y="4706108"/>
            <a:ext cx="628466" cy="903563"/>
          </a:xfrm>
          <a:prstGeom prst="rect">
            <a:avLst/>
          </a:prstGeom>
          <a:solidFill>
            <a:schemeClr val="bg1"/>
          </a:solidFill>
          <a:ln w="381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mc:AlternateContent xmlns:mc="http://schemas.openxmlformats.org/markup-compatibility/2006">
        <mc:Choice xmlns:am3d="http://schemas.microsoft.com/office/drawing/2017/model3d" xmlns="" Requires="am3d">
          <p:graphicFrame>
            <p:nvGraphicFramePr>
              <p:cNvPr id="48" name="3D Model 47" descr="Duet rally car purple">
                <a:extLst>
                  <a:ext uri="{FF2B5EF4-FFF2-40B4-BE49-F238E27FC236}">
                    <a16:creationId xmlns:a16="http://schemas.microsoft.com/office/drawing/2014/main" id="{ACCAF643-6198-D40F-2A28-AFDDB242D946}"/>
                  </a:ext>
                </a:extLst>
              </p:cNvPr>
              <p:cNvGraphicFramePr>
                <a:graphicFrameLocks noChangeAspect="1"/>
              </p:cNvGraphicFramePr>
              <p:nvPr>
                <p:extLst>
                  <p:ext uri="{D42A27DB-BD31-4B8C-83A1-F6EECF244321}">
                    <p14:modId xmlns:p14="http://schemas.microsoft.com/office/powerpoint/2010/main" val="1993308568"/>
                  </p:ext>
                </p:extLst>
              </p:nvPr>
            </p:nvGraphicFramePr>
            <p:xfrm>
              <a:off x="8903972" y="2901370"/>
              <a:ext cx="840279" cy="1304131"/>
            </p:xfrm>
            <a:graphic>
              <a:graphicData uri="http://schemas.microsoft.com/office/drawing/2017/model3d">
                <am3d:model3d r:embed="rId3">
                  <am3d:spPr>
                    <a:xfrm>
                      <a:off x="0" y="0"/>
                      <a:ext cx="840279" cy="1304131"/>
                    </a:xfrm>
                    <a:prstGeom prst="rect">
                      <a:avLst/>
                    </a:prstGeom>
                    <a:ln>
                      <a:solidFill>
                        <a:schemeClr val="tx1">
                          <a:lumMod val="50000"/>
                          <a:lumOff val="50000"/>
                        </a:schemeClr>
                      </a:solidFill>
                    </a:ln>
                  </am3d:spPr>
                  <am3d:camera>
                    <am3d:pos x="0" y="0" z="58704427"/>
                    <am3d:up dx="0" dy="36000000" dz="0"/>
                    <am3d:lookAt x="0" y="0" z="0"/>
                    <am3d:perspective fov="2700000"/>
                  </am3d:camera>
                  <am3d:trans>
                    <am3d:meterPerModelUnit n="36447032" d="1000000"/>
                    <am3d:preTrans dx="-661" dy="-3938647" dz="-933806"/>
                    <am3d:scale>
                      <am3d:sx n="1000000" d="1000000"/>
                      <am3d:sy n="1000000" d="1000000"/>
                      <am3d:sz n="1000000" d="1000000"/>
                    </am3d:scale>
                    <am3d:rot ax="5400001"/>
                    <am3d:postTrans dx="0" dy="0" dz="0"/>
                  </am3d:trans>
                  <am3d:raster rName="Office3DRenderer" rVer="16.0.8326">
                    <am3d:blip r:embed="rId4"/>
                  </am3d:raster>
                  <am3d:objViewport viewportSz="166807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8" name="3D Model 47" descr="Duet rally car purple">
                <a:extLst>
                  <a:ext uri="{FF2B5EF4-FFF2-40B4-BE49-F238E27FC236}">
                    <a16:creationId xmlns:a16="http://schemas.microsoft.com/office/drawing/2014/main" id="{ACCAF643-6198-D40F-2A28-AFDDB242D946}"/>
                  </a:ext>
                </a:extLst>
              </p:cNvPr>
              <p:cNvPicPr>
                <a:picLocks noGrp="1" noRot="1" noChangeAspect="1" noMove="1" noResize="1" noEditPoints="1" noAdjustHandles="1" noChangeArrowheads="1" noChangeShapeType="1" noCrop="1"/>
              </p:cNvPicPr>
              <p:nvPr/>
            </p:nvPicPr>
            <p:blipFill>
              <a:blip r:embed="rId5"/>
              <a:stretch>
                <a:fillRect/>
              </a:stretch>
            </p:blipFill>
            <p:spPr>
              <a:xfrm>
                <a:off x="8903972" y="2901370"/>
                <a:ext cx="840279" cy="1304131"/>
              </a:xfrm>
              <a:prstGeom prst="rect">
                <a:avLst/>
              </a:prstGeom>
              <a:ln>
                <a:solidFill>
                  <a:schemeClr val="tx1">
                    <a:lumMod val="50000"/>
                    <a:lumOff val="50000"/>
                  </a:schemeClr>
                </a:solidFill>
              </a:ln>
            </p:spPr>
          </p:pic>
        </mc:Fallback>
      </mc:AlternateContent>
      <mc:AlternateContent xmlns:mc="http://schemas.openxmlformats.org/markup-compatibility/2006">
        <mc:Choice xmlns:am3d="http://schemas.microsoft.com/office/drawing/2017/model3d" xmlns="" Requires="am3d">
          <p:graphicFrame>
            <p:nvGraphicFramePr>
              <p:cNvPr id="49" name="3D Model 48" descr="Apex car blue">
                <a:extLst>
                  <a:ext uri="{FF2B5EF4-FFF2-40B4-BE49-F238E27FC236}">
                    <a16:creationId xmlns:a16="http://schemas.microsoft.com/office/drawing/2014/main" id="{578F3C40-FED3-6661-C9E8-E58057740E6F}"/>
                  </a:ext>
                </a:extLst>
              </p:cNvPr>
              <p:cNvGraphicFramePr>
                <a:graphicFrameLocks noChangeAspect="1"/>
              </p:cNvGraphicFramePr>
              <p:nvPr>
                <p:extLst>
                  <p:ext uri="{D42A27DB-BD31-4B8C-83A1-F6EECF244321}">
                    <p14:modId xmlns:p14="http://schemas.microsoft.com/office/powerpoint/2010/main" val="3738212751"/>
                  </p:ext>
                </p:extLst>
              </p:nvPr>
            </p:nvGraphicFramePr>
            <p:xfrm>
              <a:off x="7872237" y="1261262"/>
              <a:ext cx="755494" cy="1429614"/>
            </p:xfrm>
            <a:graphic>
              <a:graphicData uri="http://schemas.microsoft.com/office/drawing/2017/model3d">
                <am3d:model3d r:embed="rId6">
                  <am3d:spPr>
                    <a:xfrm>
                      <a:off x="0" y="0"/>
                      <a:ext cx="755494" cy="1429614"/>
                    </a:xfrm>
                    <a:prstGeom prst="rect">
                      <a:avLst/>
                    </a:prstGeom>
                    <a:ln>
                      <a:solidFill>
                        <a:schemeClr val="tx1">
                          <a:lumMod val="50000"/>
                          <a:lumOff val="50000"/>
                        </a:schemeClr>
                      </a:solidFill>
                    </a:ln>
                  </am3d:spPr>
                  <am3d:camera>
                    <am3d:pos x="0" y="0" z="57652911"/>
                    <am3d:up dx="0" dy="36000000" dz="0"/>
                    <am3d:lookAt x="0" y="0" z="0"/>
                    <am3d:perspective fov="2700000"/>
                  </am3d:camera>
                  <am3d:trans>
                    <am3d:meterPerModelUnit n="32201040" d="1000000"/>
                    <am3d:preTrans dx="0" dy="-4538958" dz="-296064"/>
                    <am3d:scale>
                      <am3d:sx n="1000000" d="1000000"/>
                      <am3d:sy n="1000000" d="1000000"/>
                      <am3d:sz n="1000000" d="1000000"/>
                    </am3d:scale>
                    <am3d:rot ax="5400000"/>
                    <am3d:postTrans dx="0" dy="0" dz="0"/>
                  </am3d:trans>
                  <am3d:raster rName="Office3DRenderer" rVer="16.0.8326">
                    <am3d:blip r:embed="rId7"/>
                  </am3d:raster>
                  <am3d:objViewport viewportSz="167550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9" name="3D Model 48" descr="Apex car blue">
                <a:extLst>
                  <a:ext uri="{FF2B5EF4-FFF2-40B4-BE49-F238E27FC236}">
                    <a16:creationId xmlns:a16="http://schemas.microsoft.com/office/drawing/2014/main" id="{578F3C40-FED3-6661-C9E8-E58057740E6F}"/>
                  </a:ext>
                </a:extLst>
              </p:cNvPr>
              <p:cNvPicPr>
                <a:picLocks noGrp="1" noRot="1" noChangeAspect="1" noMove="1" noResize="1" noEditPoints="1" noAdjustHandles="1" noChangeArrowheads="1" noChangeShapeType="1" noCrop="1"/>
              </p:cNvPicPr>
              <p:nvPr/>
            </p:nvPicPr>
            <p:blipFill>
              <a:blip r:embed="rId8"/>
              <a:stretch>
                <a:fillRect/>
              </a:stretch>
            </p:blipFill>
            <p:spPr>
              <a:xfrm>
                <a:off x="7872237" y="1261262"/>
                <a:ext cx="755494" cy="1429614"/>
              </a:xfrm>
              <a:prstGeom prst="rect">
                <a:avLst/>
              </a:prstGeom>
              <a:ln>
                <a:solidFill>
                  <a:schemeClr val="tx1">
                    <a:lumMod val="50000"/>
                    <a:lumOff val="50000"/>
                  </a:schemeClr>
                </a:solidFill>
              </a:ln>
            </p:spPr>
          </p:pic>
        </mc:Fallback>
      </mc:AlternateContent>
      <mc:AlternateContent xmlns:mc="http://schemas.openxmlformats.org/markup-compatibility/2006">
        <mc:Choice xmlns:am3d="http://schemas.microsoft.com/office/drawing/2017/model3d" xmlns="" Requires="am3d">
          <p:graphicFrame>
            <p:nvGraphicFramePr>
              <p:cNvPr id="51" name="3D Model 50" descr="C7 track car green">
                <a:extLst>
                  <a:ext uri="{FF2B5EF4-FFF2-40B4-BE49-F238E27FC236}">
                    <a16:creationId xmlns:a16="http://schemas.microsoft.com/office/drawing/2014/main" id="{41AF5974-D472-E91B-DC0C-8463930BB9EF}"/>
                  </a:ext>
                </a:extLst>
              </p:cNvPr>
              <p:cNvGraphicFramePr>
                <a:graphicFrameLocks noChangeAspect="1"/>
              </p:cNvGraphicFramePr>
              <p:nvPr>
                <p:extLst>
                  <p:ext uri="{D42A27DB-BD31-4B8C-83A1-F6EECF244321}">
                    <p14:modId xmlns:p14="http://schemas.microsoft.com/office/powerpoint/2010/main" val="534461784"/>
                  </p:ext>
                </p:extLst>
              </p:nvPr>
            </p:nvGraphicFramePr>
            <p:xfrm>
              <a:off x="10062154" y="1335702"/>
              <a:ext cx="643084" cy="1304131"/>
            </p:xfrm>
            <a:graphic>
              <a:graphicData uri="http://schemas.microsoft.com/office/drawing/2017/model3d">
                <am3d:model3d r:embed="rId9">
                  <am3d:spPr>
                    <a:xfrm>
                      <a:off x="0" y="0"/>
                      <a:ext cx="643084" cy="1304131"/>
                    </a:xfrm>
                    <a:prstGeom prst="rect">
                      <a:avLst/>
                    </a:prstGeom>
                    <a:ln>
                      <a:solidFill>
                        <a:schemeClr val="tx1">
                          <a:lumMod val="50000"/>
                          <a:lumOff val="50000"/>
                        </a:schemeClr>
                      </a:solidFill>
                    </a:ln>
                  </am3d:spPr>
                  <am3d:camera>
                    <am3d:pos x="0" y="0" z="54158443"/>
                    <am3d:up dx="0" dy="36000000" dz="0"/>
                    <am3d:lookAt x="0" y="0" z="0"/>
                    <am3d:perspective fov="2700000"/>
                  </am3d:camera>
                  <am3d:trans>
                    <am3d:meterPerModelUnit n="27056670" d="1000000"/>
                    <am3d:preTrans dx="0" dy="-2001328" dz="885838"/>
                    <am3d:scale>
                      <am3d:sx n="1000000" d="1000000"/>
                      <am3d:sy n="1000000" d="1000000"/>
                      <am3d:sz n="1000000" d="1000000"/>
                    </am3d:scale>
                    <am3d:rot ax="5400000"/>
                    <am3d:postTrans dx="0" dy="0" dz="0"/>
                  </am3d:trans>
                  <am3d:raster rName="Office3DRenderer" rVer="16.0.8326">
                    <am3d:blip r:embed="rId10"/>
                  </am3d:raster>
                  <am3d:objViewport viewportSz="14872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1" name="3D Model 50" descr="C7 track car green">
                <a:extLst>
                  <a:ext uri="{FF2B5EF4-FFF2-40B4-BE49-F238E27FC236}">
                    <a16:creationId xmlns:a16="http://schemas.microsoft.com/office/drawing/2014/main" id="{41AF5974-D472-E91B-DC0C-8463930BB9EF}"/>
                  </a:ext>
                </a:extLst>
              </p:cNvPr>
              <p:cNvPicPr>
                <a:picLocks noGrp="1" noRot="1" noChangeAspect="1" noMove="1" noResize="1" noEditPoints="1" noAdjustHandles="1" noChangeArrowheads="1" noChangeShapeType="1" noCrop="1"/>
              </p:cNvPicPr>
              <p:nvPr/>
            </p:nvPicPr>
            <p:blipFill>
              <a:blip r:embed="rId11"/>
              <a:stretch>
                <a:fillRect/>
              </a:stretch>
            </p:blipFill>
            <p:spPr>
              <a:xfrm>
                <a:off x="10062154" y="1335702"/>
                <a:ext cx="643084" cy="1304131"/>
              </a:xfrm>
              <a:prstGeom prst="rect">
                <a:avLst/>
              </a:prstGeom>
              <a:ln>
                <a:solidFill>
                  <a:schemeClr val="tx1">
                    <a:lumMod val="50000"/>
                    <a:lumOff val="50000"/>
                  </a:schemeClr>
                </a:solidFill>
              </a:ln>
            </p:spPr>
          </p:pic>
        </mc:Fallback>
      </mc:AlternateContent>
      <mc:AlternateContent xmlns:mc="http://schemas.openxmlformats.org/markup-compatibility/2006">
        <mc:Choice xmlns:am3d="http://schemas.microsoft.com/office/drawing/2017/model3d" xmlns="" Requires="am3d">
          <p:graphicFrame>
            <p:nvGraphicFramePr>
              <p:cNvPr id="52" name="3D Model 51" descr="Apex car blue">
                <a:extLst>
                  <a:ext uri="{FF2B5EF4-FFF2-40B4-BE49-F238E27FC236}">
                    <a16:creationId xmlns:a16="http://schemas.microsoft.com/office/drawing/2014/main" id="{FD2C8436-6E55-9A73-89BC-C8BA4130A518}"/>
                  </a:ext>
                </a:extLst>
              </p:cNvPr>
              <p:cNvGraphicFramePr>
                <a:graphicFrameLocks noChangeAspect="1"/>
              </p:cNvGraphicFramePr>
              <p:nvPr>
                <p:extLst>
                  <p:ext uri="{D42A27DB-BD31-4B8C-83A1-F6EECF244321}">
                    <p14:modId xmlns:p14="http://schemas.microsoft.com/office/powerpoint/2010/main" val="618938810"/>
                  </p:ext>
                </p:extLst>
              </p:nvPr>
            </p:nvGraphicFramePr>
            <p:xfrm>
              <a:off x="10038535" y="4518504"/>
              <a:ext cx="756039" cy="1430643"/>
            </p:xfrm>
            <a:graphic>
              <a:graphicData uri="http://schemas.microsoft.com/office/drawing/2017/model3d">
                <am3d:model3d r:embed="rId6">
                  <am3d:spPr>
                    <a:xfrm>
                      <a:off x="0" y="0"/>
                      <a:ext cx="756039" cy="1430643"/>
                    </a:xfrm>
                    <a:prstGeom prst="rect">
                      <a:avLst/>
                    </a:prstGeom>
                    <a:ln>
                      <a:solidFill>
                        <a:schemeClr val="tx1">
                          <a:lumMod val="50000"/>
                          <a:lumOff val="50000"/>
                        </a:schemeClr>
                      </a:solidFill>
                    </a:ln>
                  </am3d:spPr>
                  <am3d:camera>
                    <am3d:pos x="0" y="0" z="57652911"/>
                    <am3d:up dx="0" dy="36000000" dz="0"/>
                    <am3d:lookAt x="0" y="0" z="0"/>
                    <am3d:perspective fov="2700000"/>
                  </am3d:camera>
                  <am3d:trans>
                    <am3d:meterPerModelUnit n="32201040" d="1000000"/>
                    <am3d:preTrans dx="0" dy="-4538958" dz="-296064"/>
                    <am3d:scale>
                      <am3d:sx n="1000000" d="1000000"/>
                      <am3d:sy n="1000000" d="1000000"/>
                      <am3d:sz n="1000000" d="1000000"/>
                    </am3d:scale>
                    <am3d:rot ax="5400001"/>
                    <am3d:postTrans dx="0" dy="0" dz="0"/>
                  </am3d:trans>
                  <am3d:raster rName="Office3DRenderer" rVer="16.0.8326">
                    <am3d:blip r:embed="rId12"/>
                  </am3d:raster>
                  <am3d:objViewport viewportSz="167671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2" name="3D Model 51" descr="Apex car blue">
                <a:extLst>
                  <a:ext uri="{FF2B5EF4-FFF2-40B4-BE49-F238E27FC236}">
                    <a16:creationId xmlns:a16="http://schemas.microsoft.com/office/drawing/2014/main" id="{FD2C8436-6E55-9A73-89BC-C8BA4130A518}"/>
                  </a:ext>
                </a:extLst>
              </p:cNvPr>
              <p:cNvPicPr>
                <a:picLocks noGrp="1" noRot="1" noChangeAspect="1" noMove="1" noResize="1" noEditPoints="1" noAdjustHandles="1" noChangeArrowheads="1" noChangeShapeType="1" noCrop="1"/>
              </p:cNvPicPr>
              <p:nvPr/>
            </p:nvPicPr>
            <p:blipFill>
              <a:blip r:embed="rId13"/>
              <a:stretch>
                <a:fillRect/>
              </a:stretch>
            </p:blipFill>
            <p:spPr>
              <a:xfrm>
                <a:off x="10038535" y="4518504"/>
                <a:ext cx="756039" cy="1430643"/>
              </a:xfrm>
              <a:prstGeom prst="rect">
                <a:avLst/>
              </a:prstGeom>
              <a:ln>
                <a:solidFill>
                  <a:schemeClr val="tx1">
                    <a:lumMod val="50000"/>
                    <a:lumOff val="50000"/>
                  </a:schemeClr>
                </a:solidFill>
              </a:ln>
            </p:spPr>
          </p:pic>
        </mc:Fallback>
      </mc:AlternateContent>
      <mc:AlternateContent xmlns:mc="http://schemas.openxmlformats.org/markup-compatibility/2006">
        <mc:Choice xmlns:am3d="http://schemas.microsoft.com/office/drawing/2017/model3d" xmlns="" Requires="am3d">
          <p:graphicFrame>
            <p:nvGraphicFramePr>
              <p:cNvPr id="53" name="3D Model 52" descr="C7 track car green">
                <a:extLst>
                  <a:ext uri="{FF2B5EF4-FFF2-40B4-BE49-F238E27FC236}">
                    <a16:creationId xmlns:a16="http://schemas.microsoft.com/office/drawing/2014/main" id="{C73D482D-77FE-239E-9C8E-6A83E9853BA4}"/>
                  </a:ext>
                </a:extLst>
              </p:cNvPr>
              <p:cNvGraphicFramePr>
                <a:graphicFrameLocks noChangeAspect="1"/>
              </p:cNvGraphicFramePr>
              <p:nvPr>
                <p:extLst>
                  <p:ext uri="{D42A27DB-BD31-4B8C-83A1-F6EECF244321}">
                    <p14:modId xmlns:p14="http://schemas.microsoft.com/office/powerpoint/2010/main" val="1567907991"/>
                  </p:ext>
                </p:extLst>
              </p:nvPr>
            </p:nvGraphicFramePr>
            <p:xfrm>
              <a:off x="7907146" y="4518504"/>
              <a:ext cx="643084" cy="1304131"/>
            </p:xfrm>
            <a:graphic>
              <a:graphicData uri="http://schemas.microsoft.com/office/drawing/2017/model3d">
                <am3d:model3d r:embed="rId9">
                  <am3d:spPr>
                    <a:xfrm>
                      <a:off x="0" y="0"/>
                      <a:ext cx="643084" cy="1304131"/>
                    </a:xfrm>
                    <a:prstGeom prst="rect">
                      <a:avLst/>
                    </a:prstGeom>
                  </am3d:spPr>
                  <am3d:camera>
                    <am3d:pos x="0" y="0" z="54158443"/>
                    <am3d:up dx="0" dy="36000000" dz="0"/>
                    <am3d:lookAt x="0" y="0" z="0"/>
                    <am3d:perspective fov="2700000"/>
                  </am3d:camera>
                  <am3d:trans>
                    <am3d:meterPerModelUnit n="27056670" d="1000000"/>
                    <am3d:preTrans dx="0" dy="-2001328" dz="885838"/>
                    <am3d:scale>
                      <am3d:sx n="1000000" d="1000000"/>
                      <am3d:sy n="1000000" d="1000000"/>
                      <am3d:sz n="1000000" d="1000000"/>
                    </am3d:scale>
                    <am3d:rot ax="5400000"/>
                    <am3d:postTrans dx="0" dy="0" dz="0"/>
                  </am3d:trans>
                  <am3d:raster rName="Office3DRenderer" rVer="16.0.8326">
                    <am3d:blip r:embed="rId14"/>
                  </am3d:raster>
                  <am3d:objViewport viewportSz="14872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3" name="3D Model 52" descr="C7 track car green">
                <a:extLst>
                  <a:ext uri="{FF2B5EF4-FFF2-40B4-BE49-F238E27FC236}">
                    <a16:creationId xmlns:a16="http://schemas.microsoft.com/office/drawing/2014/main" id="{C73D482D-77FE-239E-9C8E-6A83E9853BA4}"/>
                  </a:ext>
                </a:extLst>
              </p:cNvPr>
              <p:cNvPicPr>
                <a:picLocks noGrp="1" noRot="1" noChangeAspect="1" noMove="1" noResize="1" noEditPoints="1" noAdjustHandles="1" noChangeArrowheads="1" noChangeShapeType="1" noCrop="1"/>
              </p:cNvPicPr>
              <p:nvPr/>
            </p:nvPicPr>
            <p:blipFill>
              <a:blip r:embed="rId13"/>
              <a:stretch>
                <a:fillRect/>
              </a:stretch>
            </p:blipFill>
            <p:spPr>
              <a:xfrm>
                <a:off x="7907146" y="4518504"/>
                <a:ext cx="643084" cy="1304131"/>
              </a:xfrm>
              <a:prstGeom prst="rect">
                <a:avLst/>
              </a:prstGeom>
            </p:spPr>
          </p:pic>
        </mc:Fallback>
      </mc:AlternateContent>
      <mc:AlternateContent xmlns:mc="http://schemas.openxmlformats.org/markup-compatibility/2006">
        <mc:Choice xmlns:am3d="http://schemas.microsoft.com/office/drawing/2017/model3d" xmlns="" Requires="am3d">
          <p:graphicFrame>
            <p:nvGraphicFramePr>
              <p:cNvPr id="54" name="3D Model 53" descr="C7 track car green">
                <a:extLst>
                  <a:ext uri="{FF2B5EF4-FFF2-40B4-BE49-F238E27FC236}">
                    <a16:creationId xmlns:a16="http://schemas.microsoft.com/office/drawing/2014/main" id="{F8F01D62-3F6D-1633-6054-B573F2D79859}"/>
                  </a:ext>
                </a:extLst>
              </p:cNvPr>
              <p:cNvGraphicFramePr>
                <a:graphicFrameLocks noChangeAspect="1"/>
              </p:cNvGraphicFramePr>
              <p:nvPr>
                <p:extLst>
                  <p:ext uri="{D42A27DB-BD31-4B8C-83A1-F6EECF244321}">
                    <p14:modId xmlns:p14="http://schemas.microsoft.com/office/powerpoint/2010/main" val="2704081263"/>
                  </p:ext>
                </p:extLst>
              </p:nvPr>
            </p:nvGraphicFramePr>
            <p:xfrm>
              <a:off x="10022127" y="2953017"/>
              <a:ext cx="643084" cy="1304131"/>
            </p:xfrm>
            <a:graphic>
              <a:graphicData uri="http://schemas.microsoft.com/office/drawing/2017/model3d">
                <am3d:model3d r:embed="rId9">
                  <am3d:spPr>
                    <a:xfrm>
                      <a:off x="0" y="0"/>
                      <a:ext cx="643084" cy="1304131"/>
                    </a:xfrm>
                    <a:prstGeom prst="rect">
                      <a:avLst/>
                    </a:prstGeom>
                  </am3d:spPr>
                  <am3d:camera>
                    <am3d:pos x="0" y="0" z="54158443"/>
                    <am3d:up dx="0" dy="36000000" dz="0"/>
                    <am3d:lookAt x="0" y="0" z="0"/>
                    <am3d:perspective fov="2700000"/>
                  </am3d:camera>
                  <am3d:trans>
                    <am3d:meterPerModelUnit n="27056670" d="1000000"/>
                    <am3d:preTrans dx="0" dy="-2001328" dz="885838"/>
                    <am3d:scale>
                      <am3d:sx n="1000000" d="1000000"/>
                      <am3d:sy n="1000000" d="1000000"/>
                      <am3d:sz n="1000000" d="1000000"/>
                    </am3d:scale>
                    <am3d:rot ax="5400000"/>
                    <am3d:postTrans dx="0" dy="0" dz="0"/>
                  </am3d:trans>
                  <am3d:raster rName="Office3DRenderer" rVer="16.0.8326">
                    <am3d:blip r:embed="rId14"/>
                  </am3d:raster>
                  <am3d:objViewport viewportSz="14872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4" name="3D Model 53" descr="C7 track car green">
                <a:extLst>
                  <a:ext uri="{FF2B5EF4-FFF2-40B4-BE49-F238E27FC236}">
                    <a16:creationId xmlns:a16="http://schemas.microsoft.com/office/drawing/2014/main" id="{F8F01D62-3F6D-1633-6054-B573F2D79859}"/>
                  </a:ext>
                </a:extLst>
              </p:cNvPr>
              <p:cNvPicPr>
                <a:picLocks noGrp="1" noRot="1" noChangeAspect="1" noMove="1" noResize="1" noEditPoints="1" noAdjustHandles="1" noChangeArrowheads="1" noChangeShapeType="1" noCrop="1"/>
              </p:cNvPicPr>
              <p:nvPr/>
            </p:nvPicPr>
            <p:blipFill>
              <a:blip r:embed="rId13"/>
              <a:stretch>
                <a:fillRect/>
              </a:stretch>
            </p:blipFill>
            <p:spPr>
              <a:xfrm>
                <a:off x="10022127" y="2953017"/>
                <a:ext cx="643084" cy="1304131"/>
              </a:xfrm>
              <a:prstGeom prst="rect">
                <a:avLst/>
              </a:prstGeom>
            </p:spPr>
          </p:pic>
        </mc:Fallback>
      </mc:AlternateContent>
    </p:spTree>
    <p:extLst>
      <p:ext uri="{BB962C8B-B14F-4D97-AF65-F5344CB8AC3E}">
        <p14:creationId xmlns:p14="http://schemas.microsoft.com/office/powerpoint/2010/main" val="3601859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0770E2-F6BB-EFF3-BAC6-850B5548FAA4}"/>
              </a:ext>
            </a:extLst>
          </p:cNvPr>
          <p:cNvPicPr>
            <a:picLocks noChangeAspect="1"/>
          </p:cNvPicPr>
          <p:nvPr/>
        </p:nvPicPr>
        <p:blipFill>
          <a:blip r:embed="rId2"/>
          <a:stretch>
            <a:fillRect/>
          </a:stretch>
        </p:blipFill>
        <p:spPr>
          <a:xfrm rot="5400000">
            <a:off x="7180545" y="3595633"/>
            <a:ext cx="8181541" cy="6097"/>
          </a:xfrm>
          <a:prstGeom prst="rect">
            <a:avLst/>
          </a:prstGeom>
        </p:spPr>
      </p:pic>
      <p:cxnSp>
        <p:nvCxnSpPr>
          <p:cNvPr id="5" name="Straight Connector 4">
            <a:extLst>
              <a:ext uri="{FF2B5EF4-FFF2-40B4-BE49-F238E27FC236}">
                <a16:creationId xmlns:a16="http://schemas.microsoft.com/office/drawing/2014/main" id="{FDF2DDC9-7D80-47CC-DC93-C64176AC56FF}"/>
              </a:ext>
            </a:extLst>
          </p:cNvPr>
          <p:cNvCxnSpPr/>
          <p:nvPr/>
        </p:nvCxnSpPr>
        <p:spPr>
          <a:xfrm>
            <a:off x="4317476" y="612742"/>
            <a:ext cx="817304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4561EF-1C41-EA3C-4C07-4EBF75FCCF9B}"/>
              </a:ext>
            </a:extLst>
          </p:cNvPr>
          <p:cNvCxnSpPr/>
          <p:nvPr/>
        </p:nvCxnSpPr>
        <p:spPr>
          <a:xfrm>
            <a:off x="-1110792" y="6251542"/>
            <a:ext cx="8173040" cy="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FE7215DF-5FE6-F2C3-7E7B-DD0FFEEC03BF}"/>
              </a:ext>
            </a:extLst>
          </p:cNvPr>
          <p:cNvPicPr>
            <a:picLocks noChangeAspect="1"/>
          </p:cNvPicPr>
          <p:nvPr/>
        </p:nvPicPr>
        <p:blipFill>
          <a:blip r:embed="rId2"/>
          <a:stretch>
            <a:fillRect/>
          </a:stretch>
        </p:blipFill>
        <p:spPr>
          <a:xfrm rot="5400000">
            <a:off x="-3254787" y="3595632"/>
            <a:ext cx="8181541" cy="6097"/>
          </a:xfrm>
          <a:prstGeom prst="rect">
            <a:avLst/>
          </a:prstGeom>
        </p:spPr>
      </p:pic>
      <p:sp>
        <p:nvSpPr>
          <p:cNvPr id="2" name="TextBox 1">
            <a:extLst>
              <a:ext uri="{FF2B5EF4-FFF2-40B4-BE49-F238E27FC236}">
                <a16:creationId xmlns:a16="http://schemas.microsoft.com/office/drawing/2014/main" id="{0C2347E2-CC47-0FB9-6563-49379C9D7D7E}"/>
              </a:ext>
            </a:extLst>
          </p:cNvPr>
          <p:cNvSpPr txBox="1"/>
          <p:nvPr/>
        </p:nvSpPr>
        <p:spPr>
          <a:xfrm>
            <a:off x="1458623" y="847373"/>
            <a:ext cx="1913537" cy="461665"/>
          </a:xfrm>
          <a:prstGeom prst="rect">
            <a:avLst/>
          </a:prstGeom>
          <a:noFill/>
        </p:spPr>
        <p:txBody>
          <a:bodyPr wrap="none" rtlCol="0">
            <a:spAutoFit/>
          </a:bodyPr>
          <a:lstStyle/>
          <a:p>
            <a:r>
              <a:rPr lang="en-IN" sz="2400" b="1" u="sng" dirty="0">
                <a:latin typeface="Times New Roman" panose="02020603050405020304" pitchFamily="18" charset="0"/>
                <a:cs typeface="Times New Roman" panose="02020603050405020304" pitchFamily="18" charset="0"/>
              </a:rPr>
              <a:t>Introduction</a:t>
            </a:r>
            <a:r>
              <a:rPr lang="en-IN" sz="2000" b="1" u="sng" dirty="0"/>
              <a:t> </a:t>
            </a:r>
          </a:p>
        </p:txBody>
      </p:sp>
      <p:sp>
        <p:nvSpPr>
          <p:cNvPr id="6" name="TextBox 5">
            <a:extLst>
              <a:ext uri="{FF2B5EF4-FFF2-40B4-BE49-F238E27FC236}">
                <a16:creationId xmlns:a16="http://schemas.microsoft.com/office/drawing/2014/main" id="{F4A21CFE-6452-FC19-020A-48A9B8758531}"/>
              </a:ext>
            </a:extLst>
          </p:cNvPr>
          <p:cNvSpPr txBox="1"/>
          <p:nvPr/>
        </p:nvSpPr>
        <p:spPr>
          <a:xfrm>
            <a:off x="1458623" y="1713014"/>
            <a:ext cx="5423440" cy="3170099"/>
          </a:xfrm>
          <a:prstGeom prst="rect">
            <a:avLst/>
          </a:prstGeom>
          <a:noFill/>
        </p:spPr>
        <p:txBody>
          <a:bodyPr wrap="square" rtlCol="0">
            <a:spAutoFit/>
          </a:bodyPr>
          <a:lstStyle/>
          <a:p>
            <a:pPr algn="just"/>
            <a:r>
              <a:rPr lang="en-US" sz="2000" dirty="0">
                <a:latin typeface="Times New Roman" pitchFamily="18" charset="0"/>
                <a:cs typeface="Times New Roman" pitchFamily="18" charset="0"/>
              </a:rPr>
              <a:t>In India, the surge in vehicles has outstripped available parking space, leading to traffic congestion and illegal parking. Smart parking solutions, powered by sensors and software, offer real-time data on parking availability. By optimizing prices and enabling reservations via mobile apps, we can save time, reduce environmental impact, and enhance revenue. These innovative tools address traffic and mobility challenges effectively.</a:t>
            </a:r>
            <a:endParaRPr lang="en-IN" sz="2000" dirty="0">
              <a:latin typeface="Times New Roman" panose="02020603050405020304" pitchFamily="18" charset="0"/>
              <a:cs typeface="Times New Roman" panose="02020603050405020304" pitchFamily="18" charset="0"/>
            </a:endParaRPr>
          </a:p>
        </p:txBody>
      </p:sp>
      <p:pic>
        <p:nvPicPr>
          <p:cNvPr id="12" name="Picture 18" descr="Smart Parking: Smart Parking With IoT 2023 - Cyber Snowde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12245" y="1470016"/>
            <a:ext cx="5279755" cy="3827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4646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0770E2-F6BB-EFF3-BAC6-850B5548FAA4}"/>
              </a:ext>
            </a:extLst>
          </p:cNvPr>
          <p:cNvPicPr>
            <a:picLocks noChangeAspect="1"/>
          </p:cNvPicPr>
          <p:nvPr/>
        </p:nvPicPr>
        <p:blipFill>
          <a:blip r:embed="rId2"/>
          <a:stretch>
            <a:fillRect/>
          </a:stretch>
        </p:blipFill>
        <p:spPr>
          <a:xfrm rot="5400000">
            <a:off x="7180545" y="3595633"/>
            <a:ext cx="8181541" cy="6097"/>
          </a:xfrm>
          <a:prstGeom prst="rect">
            <a:avLst/>
          </a:prstGeom>
        </p:spPr>
      </p:pic>
      <p:cxnSp>
        <p:nvCxnSpPr>
          <p:cNvPr id="5" name="Straight Connector 4">
            <a:extLst>
              <a:ext uri="{FF2B5EF4-FFF2-40B4-BE49-F238E27FC236}">
                <a16:creationId xmlns:a16="http://schemas.microsoft.com/office/drawing/2014/main" id="{FDF2DDC9-7D80-47CC-DC93-C64176AC56FF}"/>
              </a:ext>
            </a:extLst>
          </p:cNvPr>
          <p:cNvCxnSpPr/>
          <p:nvPr/>
        </p:nvCxnSpPr>
        <p:spPr>
          <a:xfrm>
            <a:off x="4317476" y="612742"/>
            <a:ext cx="817304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4561EF-1C41-EA3C-4C07-4EBF75FCCF9B}"/>
              </a:ext>
            </a:extLst>
          </p:cNvPr>
          <p:cNvCxnSpPr/>
          <p:nvPr/>
        </p:nvCxnSpPr>
        <p:spPr>
          <a:xfrm>
            <a:off x="-1110792" y="6251542"/>
            <a:ext cx="8173040" cy="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FE7215DF-5FE6-F2C3-7E7B-DD0FFEEC03BF}"/>
              </a:ext>
            </a:extLst>
          </p:cNvPr>
          <p:cNvPicPr>
            <a:picLocks noChangeAspect="1"/>
          </p:cNvPicPr>
          <p:nvPr/>
        </p:nvPicPr>
        <p:blipFill>
          <a:blip r:embed="rId2"/>
          <a:stretch>
            <a:fillRect/>
          </a:stretch>
        </p:blipFill>
        <p:spPr>
          <a:xfrm rot="5400000">
            <a:off x="-3254787" y="3595632"/>
            <a:ext cx="8181541" cy="6097"/>
          </a:xfrm>
          <a:prstGeom prst="rect">
            <a:avLst/>
          </a:prstGeom>
        </p:spPr>
      </p:pic>
      <p:sp>
        <p:nvSpPr>
          <p:cNvPr id="2" name="TextBox 1">
            <a:extLst>
              <a:ext uri="{FF2B5EF4-FFF2-40B4-BE49-F238E27FC236}">
                <a16:creationId xmlns:a16="http://schemas.microsoft.com/office/drawing/2014/main" id="{FDEB7069-C696-7C8A-D2E7-914D47439561}"/>
              </a:ext>
            </a:extLst>
          </p:cNvPr>
          <p:cNvSpPr txBox="1"/>
          <p:nvPr/>
        </p:nvSpPr>
        <p:spPr>
          <a:xfrm>
            <a:off x="1151450" y="606457"/>
            <a:ext cx="9398000" cy="4985980"/>
          </a:xfrm>
          <a:prstGeom prst="rect">
            <a:avLst/>
          </a:prstGeom>
          <a:noFill/>
        </p:spPr>
        <p:txBody>
          <a:bodyPr wrap="square" rtlCol="0">
            <a:spAutoFit/>
          </a:bodyPr>
          <a:lstStyle/>
          <a:p>
            <a:pPr algn="ctr"/>
            <a:r>
              <a:rPr lang="en-US" sz="2800" b="1" dirty="0">
                <a:latin typeface="Times New Roman" pitchFamily="18" charset="0"/>
                <a:cs typeface="Times New Roman" pitchFamily="18" charset="0"/>
              </a:rPr>
              <a:t>Objectives:</a:t>
            </a:r>
          </a:p>
          <a:p>
            <a:endParaRPr lang="en-US" sz="2000" dirty="0"/>
          </a:p>
          <a:p>
            <a:pPr marL="285750" indent="-285750">
              <a:buFont typeface="Wingdings" panose="05000000000000000000" pitchFamily="2" charset="2"/>
              <a:buChar char="§"/>
            </a:pPr>
            <a:r>
              <a:rPr lang="en-US" b="1" u="sng" dirty="0"/>
              <a:t>Optimize Parking Utilization: </a:t>
            </a:r>
            <a:r>
              <a:rPr lang="en-US" dirty="0"/>
              <a:t>Implement smart parking solutions to efficiently utilize existing parking spaces by providing real-time information on availability to drivers and city officials.</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b="1" u="sng" dirty="0"/>
              <a:t>Reduce Traffic Congestion: </a:t>
            </a:r>
            <a:r>
              <a:rPr lang="en-US" dirty="0"/>
              <a:t>By providing accurate information on available parking spaces, the project aims to reduce traffic congestion caused by vehicles circling around in search of parking.</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b="1" u="sng" dirty="0"/>
              <a:t>Improve Environmental Quality: </a:t>
            </a:r>
            <a:r>
              <a:rPr lang="en-US" dirty="0"/>
              <a:t>By reducing traffic congestion and emissions associated with vehicle idling, the project aims to contribute to improved air quality and reduced environmental degradation in urban areas. </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b="1" u="sng" dirty="0"/>
              <a:t>Enhance Citizen Convenience</a:t>
            </a:r>
            <a:r>
              <a:rPr lang="en-US" dirty="0"/>
              <a:t>: Develop a user-friendly mobile application that allows citizens to conveniently reserve parking spots and make payments based on dynamic pricing, reducing the time spent searching for parking.</a:t>
            </a:r>
            <a:endParaRPr lang="en-IN" dirty="0"/>
          </a:p>
        </p:txBody>
      </p:sp>
    </p:spTree>
    <p:extLst>
      <p:ext uri="{BB962C8B-B14F-4D97-AF65-F5344CB8AC3E}">
        <p14:creationId xmlns:p14="http://schemas.microsoft.com/office/powerpoint/2010/main" val="1943627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9655676C-7042-50D4-8C03-A641097181FF}"/>
              </a:ext>
            </a:extLst>
          </p:cNvPr>
          <p:cNvSpPr/>
          <p:nvPr/>
        </p:nvSpPr>
        <p:spPr>
          <a:xfrm>
            <a:off x="8403996" y="2692898"/>
            <a:ext cx="2859980" cy="1218701"/>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1" name="Rectangle 70">
            <a:extLst>
              <a:ext uri="{FF2B5EF4-FFF2-40B4-BE49-F238E27FC236}">
                <a16:creationId xmlns:a16="http://schemas.microsoft.com/office/drawing/2014/main" id="{9914CF32-A48C-260B-0DBF-59776CE33C78}"/>
              </a:ext>
            </a:extLst>
          </p:cNvPr>
          <p:cNvSpPr/>
          <p:nvPr/>
        </p:nvSpPr>
        <p:spPr>
          <a:xfrm>
            <a:off x="4417227" y="2803444"/>
            <a:ext cx="2683223" cy="646331"/>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7" name="Rectangle 66">
            <a:extLst>
              <a:ext uri="{FF2B5EF4-FFF2-40B4-BE49-F238E27FC236}">
                <a16:creationId xmlns:a16="http://schemas.microsoft.com/office/drawing/2014/main" id="{4784FA87-FB02-884D-7C61-57D9EF2996C1}"/>
              </a:ext>
            </a:extLst>
          </p:cNvPr>
          <p:cNvSpPr/>
          <p:nvPr/>
        </p:nvSpPr>
        <p:spPr>
          <a:xfrm>
            <a:off x="8200877" y="5175254"/>
            <a:ext cx="2395881" cy="796109"/>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4" name="Picture 3">
            <a:extLst>
              <a:ext uri="{FF2B5EF4-FFF2-40B4-BE49-F238E27FC236}">
                <a16:creationId xmlns:a16="http://schemas.microsoft.com/office/drawing/2014/main" id="{AC0770E2-F6BB-EFF3-BAC6-850B5548FAA4}"/>
              </a:ext>
            </a:extLst>
          </p:cNvPr>
          <p:cNvPicPr>
            <a:picLocks noChangeAspect="1"/>
          </p:cNvPicPr>
          <p:nvPr/>
        </p:nvPicPr>
        <p:blipFill>
          <a:blip r:embed="rId2"/>
          <a:stretch>
            <a:fillRect/>
          </a:stretch>
        </p:blipFill>
        <p:spPr>
          <a:xfrm rot="5400000">
            <a:off x="7341466" y="3595632"/>
            <a:ext cx="8181541" cy="6097"/>
          </a:xfrm>
          <a:prstGeom prst="rect">
            <a:avLst/>
          </a:prstGeom>
        </p:spPr>
      </p:pic>
      <p:cxnSp>
        <p:nvCxnSpPr>
          <p:cNvPr id="5" name="Straight Connector 4">
            <a:extLst>
              <a:ext uri="{FF2B5EF4-FFF2-40B4-BE49-F238E27FC236}">
                <a16:creationId xmlns:a16="http://schemas.microsoft.com/office/drawing/2014/main" id="{FDF2DDC9-7D80-47CC-DC93-C64176AC56FF}"/>
              </a:ext>
            </a:extLst>
          </p:cNvPr>
          <p:cNvCxnSpPr/>
          <p:nvPr/>
        </p:nvCxnSpPr>
        <p:spPr>
          <a:xfrm>
            <a:off x="4317476" y="612742"/>
            <a:ext cx="817304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4561EF-1C41-EA3C-4C07-4EBF75FCCF9B}"/>
              </a:ext>
            </a:extLst>
          </p:cNvPr>
          <p:cNvCxnSpPr/>
          <p:nvPr/>
        </p:nvCxnSpPr>
        <p:spPr>
          <a:xfrm>
            <a:off x="-1110792" y="6251542"/>
            <a:ext cx="8173040" cy="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FE7215DF-5FE6-F2C3-7E7B-DD0FFEEC03BF}"/>
              </a:ext>
            </a:extLst>
          </p:cNvPr>
          <p:cNvPicPr>
            <a:picLocks noChangeAspect="1"/>
          </p:cNvPicPr>
          <p:nvPr/>
        </p:nvPicPr>
        <p:blipFill>
          <a:blip r:embed="rId2"/>
          <a:stretch>
            <a:fillRect/>
          </a:stretch>
        </p:blipFill>
        <p:spPr>
          <a:xfrm rot="5400000">
            <a:off x="-3254787" y="3595632"/>
            <a:ext cx="8181541" cy="6097"/>
          </a:xfrm>
          <a:prstGeom prst="rect">
            <a:avLst/>
          </a:prstGeom>
        </p:spPr>
      </p:pic>
      <p:sp>
        <p:nvSpPr>
          <p:cNvPr id="2" name="TextBox 1">
            <a:extLst>
              <a:ext uri="{FF2B5EF4-FFF2-40B4-BE49-F238E27FC236}">
                <a16:creationId xmlns:a16="http://schemas.microsoft.com/office/drawing/2014/main" id="{0B939851-9FE2-26D5-2221-5C7CC59BB284}"/>
              </a:ext>
            </a:extLst>
          </p:cNvPr>
          <p:cNvSpPr txBox="1"/>
          <p:nvPr/>
        </p:nvSpPr>
        <p:spPr>
          <a:xfrm>
            <a:off x="1083795" y="872273"/>
            <a:ext cx="9200898" cy="1723549"/>
          </a:xfrm>
          <a:prstGeom prst="rect">
            <a:avLst/>
          </a:prstGeom>
          <a:noFill/>
        </p:spPr>
        <p:txBody>
          <a:bodyPr wrap="square" rtlCol="0">
            <a:spAutoFit/>
          </a:bodyPr>
          <a:lstStyle/>
          <a:p>
            <a:pPr algn="ctr"/>
            <a:r>
              <a:rPr lang="en-IN" sz="2800" b="1" dirty="0">
                <a:latin typeface="Times New Roman" pitchFamily="18" charset="0"/>
                <a:cs typeface="Times New Roman" pitchFamily="18" charset="0"/>
              </a:rPr>
              <a:t>Methodology</a:t>
            </a:r>
          </a:p>
          <a:p>
            <a:endParaRPr lang="en-IN" dirty="0"/>
          </a:p>
          <a:p>
            <a:pPr marL="342900" indent="-342900">
              <a:buAutoNum type="arabicPeriod"/>
            </a:pPr>
            <a:r>
              <a:rPr lang="en-IN" sz="2000" dirty="0">
                <a:latin typeface="Times New Roman" pitchFamily="18" charset="0"/>
                <a:cs typeface="Times New Roman" pitchFamily="18" charset="0"/>
              </a:rPr>
              <a:t>User will open the Web or mobile application to locate the parking facility.</a:t>
            </a:r>
          </a:p>
          <a:p>
            <a:pPr marL="342900" indent="-342900">
              <a:buAutoNum type="arabicPeriod"/>
            </a:pPr>
            <a:r>
              <a:rPr lang="en-IN" sz="2000" dirty="0">
                <a:latin typeface="Times New Roman" pitchFamily="18" charset="0"/>
                <a:cs typeface="Times New Roman" pitchFamily="18" charset="0"/>
              </a:rPr>
              <a:t>With the help of camera and sensor we will check the availability of parking space.</a:t>
            </a:r>
          </a:p>
          <a:p>
            <a:pPr marL="342900" indent="-342900">
              <a:buAutoNum type="arabicPeriod"/>
            </a:pPr>
            <a:r>
              <a:rPr lang="en-IN" sz="2000" dirty="0">
                <a:latin typeface="Times New Roman" pitchFamily="18" charset="0"/>
                <a:cs typeface="Times New Roman" pitchFamily="18" charset="0"/>
              </a:rPr>
              <a:t>If the parking space is available he will be directed toward the  location.</a:t>
            </a:r>
          </a:p>
        </p:txBody>
      </p:sp>
      <p:sp>
        <p:nvSpPr>
          <p:cNvPr id="41" name="TextBox 40">
            <a:extLst>
              <a:ext uri="{FF2B5EF4-FFF2-40B4-BE49-F238E27FC236}">
                <a16:creationId xmlns:a16="http://schemas.microsoft.com/office/drawing/2014/main" id="{35DF96D7-9EA8-C5B7-2E27-2CBDC5A0E1E9}"/>
              </a:ext>
            </a:extLst>
          </p:cNvPr>
          <p:cNvSpPr txBox="1"/>
          <p:nvPr/>
        </p:nvSpPr>
        <p:spPr>
          <a:xfrm>
            <a:off x="8163509" y="5365894"/>
            <a:ext cx="2170338" cy="369332"/>
          </a:xfrm>
          <a:prstGeom prst="rect">
            <a:avLst/>
          </a:prstGeom>
          <a:noFill/>
        </p:spPr>
        <p:txBody>
          <a:bodyPr wrap="none" rtlCol="0">
            <a:spAutoFit/>
          </a:bodyPr>
          <a:lstStyle/>
          <a:p>
            <a:r>
              <a:rPr lang="en-IN" dirty="0"/>
              <a:t> real time monitoring</a:t>
            </a:r>
          </a:p>
        </p:txBody>
      </p:sp>
      <p:sp>
        <p:nvSpPr>
          <p:cNvPr id="40" name="TextBox 39">
            <a:extLst>
              <a:ext uri="{FF2B5EF4-FFF2-40B4-BE49-F238E27FC236}">
                <a16:creationId xmlns:a16="http://schemas.microsoft.com/office/drawing/2014/main" id="{BA7B3115-A4C9-0101-9025-3E51D5A090ED}"/>
              </a:ext>
            </a:extLst>
          </p:cNvPr>
          <p:cNvSpPr txBox="1"/>
          <p:nvPr/>
        </p:nvSpPr>
        <p:spPr>
          <a:xfrm>
            <a:off x="8473901" y="2902616"/>
            <a:ext cx="3157522" cy="646331"/>
          </a:xfrm>
          <a:prstGeom prst="rect">
            <a:avLst/>
          </a:prstGeom>
          <a:noFill/>
        </p:spPr>
        <p:txBody>
          <a:bodyPr wrap="square" rtlCol="0">
            <a:spAutoFit/>
          </a:bodyPr>
          <a:lstStyle/>
          <a:p>
            <a:r>
              <a:rPr lang="en-IN" dirty="0"/>
              <a:t>Technology implementation (sensor-based technology )</a:t>
            </a:r>
          </a:p>
        </p:txBody>
      </p:sp>
      <p:sp>
        <p:nvSpPr>
          <p:cNvPr id="38" name="TextBox 37">
            <a:extLst>
              <a:ext uri="{FF2B5EF4-FFF2-40B4-BE49-F238E27FC236}">
                <a16:creationId xmlns:a16="http://schemas.microsoft.com/office/drawing/2014/main" id="{268BA825-D230-8C99-6335-F36EE4494B7B}"/>
              </a:ext>
            </a:extLst>
          </p:cNvPr>
          <p:cNvSpPr txBox="1"/>
          <p:nvPr/>
        </p:nvSpPr>
        <p:spPr>
          <a:xfrm>
            <a:off x="4454303" y="2900152"/>
            <a:ext cx="2848255" cy="1200329"/>
          </a:xfrm>
          <a:prstGeom prst="rect">
            <a:avLst/>
          </a:prstGeom>
          <a:noFill/>
        </p:spPr>
        <p:txBody>
          <a:bodyPr wrap="square" rtlCol="0">
            <a:spAutoFit/>
          </a:bodyPr>
          <a:lstStyle/>
          <a:p>
            <a:r>
              <a:rPr lang="en-IN" dirty="0"/>
              <a:t>Data Collection &amp; Analysis</a:t>
            </a:r>
          </a:p>
          <a:p>
            <a:endParaRPr lang="en-IN" dirty="0"/>
          </a:p>
          <a:p>
            <a:endParaRPr lang="en-IN" dirty="0"/>
          </a:p>
        </p:txBody>
      </p:sp>
      <p:sp>
        <p:nvSpPr>
          <p:cNvPr id="52" name="Rectangle 51">
            <a:extLst>
              <a:ext uri="{FF2B5EF4-FFF2-40B4-BE49-F238E27FC236}">
                <a16:creationId xmlns:a16="http://schemas.microsoft.com/office/drawing/2014/main" id="{B8439700-CFC8-A8AF-AC56-7D5BEE0568FF}"/>
              </a:ext>
            </a:extLst>
          </p:cNvPr>
          <p:cNvSpPr/>
          <p:nvPr/>
        </p:nvSpPr>
        <p:spPr>
          <a:xfrm>
            <a:off x="1210830" y="2829342"/>
            <a:ext cx="2014477" cy="659419"/>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rgbClr val="92D050"/>
              </a:solidFill>
            </a:endParaRPr>
          </a:p>
        </p:txBody>
      </p:sp>
      <p:sp>
        <p:nvSpPr>
          <p:cNvPr id="53" name="TextBox 52">
            <a:extLst>
              <a:ext uri="{FF2B5EF4-FFF2-40B4-BE49-F238E27FC236}">
                <a16:creationId xmlns:a16="http://schemas.microsoft.com/office/drawing/2014/main" id="{4D94A55A-EDAF-BC1F-5B88-0A32A1DD6500}"/>
              </a:ext>
            </a:extLst>
          </p:cNvPr>
          <p:cNvSpPr txBox="1"/>
          <p:nvPr/>
        </p:nvSpPr>
        <p:spPr>
          <a:xfrm>
            <a:off x="1226573" y="2947908"/>
            <a:ext cx="2841693" cy="369332"/>
          </a:xfrm>
          <a:prstGeom prst="rect">
            <a:avLst/>
          </a:prstGeom>
          <a:noFill/>
        </p:spPr>
        <p:txBody>
          <a:bodyPr wrap="square" rtlCol="0">
            <a:spAutoFit/>
          </a:bodyPr>
          <a:lstStyle/>
          <a:p>
            <a:r>
              <a:rPr lang="en-IN" dirty="0"/>
              <a:t>Web / Mobile App</a:t>
            </a:r>
          </a:p>
        </p:txBody>
      </p:sp>
      <p:sp>
        <p:nvSpPr>
          <p:cNvPr id="58" name="Rectangle 57">
            <a:extLst>
              <a:ext uri="{FF2B5EF4-FFF2-40B4-BE49-F238E27FC236}">
                <a16:creationId xmlns:a16="http://schemas.microsoft.com/office/drawing/2014/main" id="{36C80B84-1C9E-2383-07FE-9F6C7709ACEF}"/>
              </a:ext>
            </a:extLst>
          </p:cNvPr>
          <p:cNvSpPr/>
          <p:nvPr/>
        </p:nvSpPr>
        <p:spPr>
          <a:xfrm>
            <a:off x="4226490" y="5175254"/>
            <a:ext cx="1817352" cy="875720"/>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9" name="TextBox 58">
            <a:extLst>
              <a:ext uri="{FF2B5EF4-FFF2-40B4-BE49-F238E27FC236}">
                <a16:creationId xmlns:a16="http://schemas.microsoft.com/office/drawing/2014/main" id="{03301B5D-DDC8-758F-150C-7BE2A5A4B481}"/>
              </a:ext>
            </a:extLst>
          </p:cNvPr>
          <p:cNvSpPr txBox="1"/>
          <p:nvPr/>
        </p:nvSpPr>
        <p:spPr>
          <a:xfrm>
            <a:off x="4302837" y="5289948"/>
            <a:ext cx="2231145" cy="646331"/>
          </a:xfrm>
          <a:prstGeom prst="rect">
            <a:avLst/>
          </a:prstGeom>
          <a:noFill/>
        </p:spPr>
        <p:txBody>
          <a:bodyPr wrap="square" rtlCol="0">
            <a:spAutoFit/>
          </a:bodyPr>
          <a:lstStyle/>
          <a:p>
            <a:r>
              <a:rPr lang="en-IN" dirty="0"/>
              <a:t>Parking space is checked</a:t>
            </a:r>
          </a:p>
        </p:txBody>
      </p:sp>
      <p:sp>
        <p:nvSpPr>
          <p:cNvPr id="73" name="Arrow: Right 72">
            <a:extLst>
              <a:ext uri="{FF2B5EF4-FFF2-40B4-BE49-F238E27FC236}">
                <a16:creationId xmlns:a16="http://schemas.microsoft.com/office/drawing/2014/main" id="{6B00E679-499B-4684-317D-532EE0A516AB}"/>
              </a:ext>
            </a:extLst>
          </p:cNvPr>
          <p:cNvSpPr/>
          <p:nvPr/>
        </p:nvSpPr>
        <p:spPr>
          <a:xfrm>
            <a:off x="3372565" y="2697694"/>
            <a:ext cx="762702" cy="802640"/>
          </a:xfrm>
          <a:prstGeom prst="rightArrow">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4" name="Arrow: Right 73">
            <a:extLst>
              <a:ext uri="{FF2B5EF4-FFF2-40B4-BE49-F238E27FC236}">
                <a16:creationId xmlns:a16="http://schemas.microsoft.com/office/drawing/2014/main" id="{322AB0FF-3A18-AB04-87A3-1EE74FAC4DE4}"/>
              </a:ext>
            </a:extLst>
          </p:cNvPr>
          <p:cNvSpPr/>
          <p:nvPr/>
        </p:nvSpPr>
        <p:spPr>
          <a:xfrm>
            <a:off x="7306498" y="2862891"/>
            <a:ext cx="1030497" cy="533694"/>
          </a:xfrm>
          <a:prstGeom prst="rightArrow">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5" name="Arrow: Right 74">
            <a:extLst>
              <a:ext uri="{FF2B5EF4-FFF2-40B4-BE49-F238E27FC236}">
                <a16:creationId xmlns:a16="http://schemas.microsoft.com/office/drawing/2014/main" id="{7B98FEB9-6CBC-9161-46FE-074DBD723B39}"/>
              </a:ext>
            </a:extLst>
          </p:cNvPr>
          <p:cNvSpPr/>
          <p:nvPr/>
        </p:nvSpPr>
        <p:spPr>
          <a:xfrm rot="5400000">
            <a:off x="9181968" y="4290829"/>
            <a:ext cx="743594" cy="610174"/>
          </a:xfrm>
          <a:prstGeom prst="rightArrow">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6" name="Arrow: Right 75">
            <a:extLst>
              <a:ext uri="{FF2B5EF4-FFF2-40B4-BE49-F238E27FC236}">
                <a16:creationId xmlns:a16="http://schemas.microsoft.com/office/drawing/2014/main" id="{5EBA0226-7C16-8AB9-5870-71A261CD45F8}"/>
              </a:ext>
            </a:extLst>
          </p:cNvPr>
          <p:cNvSpPr/>
          <p:nvPr/>
        </p:nvSpPr>
        <p:spPr>
          <a:xfrm rot="10800000">
            <a:off x="6236729" y="5275731"/>
            <a:ext cx="1676562" cy="554135"/>
          </a:xfrm>
          <a:prstGeom prst="rightArrow">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8" name="Arrow: Right 77">
            <a:extLst>
              <a:ext uri="{FF2B5EF4-FFF2-40B4-BE49-F238E27FC236}">
                <a16:creationId xmlns:a16="http://schemas.microsoft.com/office/drawing/2014/main" id="{364C58EF-C6E2-2478-B622-D8CA735D6062}"/>
              </a:ext>
            </a:extLst>
          </p:cNvPr>
          <p:cNvSpPr/>
          <p:nvPr/>
        </p:nvSpPr>
        <p:spPr>
          <a:xfrm rot="10800000">
            <a:off x="3170487" y="5307858"/>
            <a:ext cx="898992" cy="554135"/>
          </a:xfrm>
          <a:prstGeom prst="rightArrow">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9" name="Rectangle 78">
            <a:extLst>
              <a:ext uri="{FF2B5EF4-FFF2-40B4-BE49-F238E27FC236}">
                <a16:creationId xmlns:a16="http://schemas.microsoft.com/office/drawing/2014/main" id="{9DEE0E08-609D-EDE0-9F90-6EBC90C2DEDB}"/>
              </a:ext>
            </a:extLst>
          </p:cNvPr>
          <p:cNvSpPr/>
          <p:nvPr/>
        </p:nvSpPr>
        <p:spPr>
          <a:xfrm>
            <a:off x="1418339" y="5254694"/>
            <a:ext cx="1342993" cy="712582"/>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2" name="TextBox 81">
            <a:extLst>
              <a:ext uri="{FF2B5EF4-FFF2-40B4-BE49-F238E27FC236}">
                <a16:creationId xmlns:a16="http://schemas.microsoft.com/office/drawing/2014/main" id="{F7CEC632-663D-5412-F81B-85D02477D6E4}"/>
              </a:ext>
            </a:extLst>
          </p:cNvPr>
          <p:cNvSpPr txBox="1"/>
          <p:nvPr/>
        </p:nvSpPr>
        <p:spPr>
          <a:xfrm>
            <a:off x="1578536" y="5354480"/>
            <a:ext cx="1039496" cy="646331"/>
          </a:xfrm>
          <a:prstGeom prst="rect">
            <a:avLst/>
          </a:prstGeom>
          <a:noFill/>
        </p:spPr>
        <p:txBody>
          <a:bodyPr wrap="square" rtlCol="0">
            <a:spAutoFit/>
          </a:bodyPr>
          <a:lstStyle/>
          <a:p>
            <a:r>
              <a:rPr lang="en-IN" dirty="0"/>
              <a:t>Return to user</a:t>
            </a:r>
          </a:p>
        </p:txBody>
      </p:sp>
    </p:spTree>
    <p:extLst>
      <p:ext uri="{BB962C8B-B14F-4D97-AF65-F5344CB8AC3E}">
        <p14:creationId xmlns:p14="http://schemas.microsoft.com/office/powerpoint/2010/main" val="1214643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FDF2DDC9-7D80-47CC-DC93-C64176AC56FF}"/>
              </a:ext>
            </a:extLst>
          </p:cNvPr>
          <p:cNvCxnSpPr/>
          <p:nvPr/>
        </p:nvCxnSpPr>
        <p:spPr>
          <a:xfrm>
            <a:off x="4317476" y="612742"/>
            <a:ext cx="8173040" cy="0"/>
          </a:xfrm>
          <a:prstGeom prst="line">
            <a:avLst/>
          </a:prstGeom>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D822C260-5CA6-4253-AD35-7B3A704DA6F7}"/>
              </a:ext>
            </a:extLst>
          </p:cNvPr>
          <p:cNvSpPr txBox="1"/>
          <p:nvPr/>
        </p:nvSpPr>
        <p:spPr>
          <a:xfrm>
            <a:off x="140956" y="642653"/>
            <a:ext cx="7273097" cy="523220"/>
          </a:xfrm>
          <a:prstGeom prst="rect">
            <a:avLst/>
          </a:prstGeom>
          <a:noFill/>
        </p:spPr>
        <p:txBody>
          <a:bodyPr wrap="square" rtlCol="0">
            <a:spAutoFit/>
          </a:bodyPr>
          <a:lstStyle/>
          <a:p>
            <a:pPr algn="ctr"/>
            <a:r>
              <a:rPr lang="en-IN" sz="2800" b="1" dirty="0">
                <a:latin typeface="Times New Roman" pitchFamily="18" charset="0"/>
                <a:cs typeface="Times New Roman" pitchFamily="18" charset="0"/>
              </a:rPr>
              <a:t>ADDITIONAL FEATURES :</a:t>
            </a:r>
          </a:p>
        </p:txBody>
      </p:sp>
      <p:sp>
        <p:nvSpPr>
          <p:cNvPr id="13" name="TextBox 12">
            <a:extLst>
              <a:ext uri="{FF2B5EF4-FFF2-40B4-BE49-F238E27FC236}">
                <a16:creationId xmlns:a16="http://schemas.microsoft.com/office/drawing/2014/main" id="{F66E97D2-FD2F-46AB-890E-5D7808FF86F6}"/>
              </a:ext>
            </a:extLst>
          </p:cNvPr>
          <p:cNvSpPr txBox="1"/>
          <p:nvPr/>
        </p:nvSpPr>
        <p:spPr>
          <a:xfrm>
            <a:off x="332727" y="1433982"/>
            <a:ext cx="3784351" cy="1969770"/>
          </a:xfrm>
          <a:prstGeom prst="rect">
            <a:avLst/>
          </a:prstGeom>
          <a:solidFill>
            <a:schemeClr val="accent2">
              <a:lumMod val="40000"/>
              <a:lumOff val="60000"/>
            </a:schemeClr>
          </a:solidFill>
        </p:spPr>
        <p:txBody>
          <a:bodyPr wrap="square" rtlCol="0">
            <a:spAutoFit/>
          </a:bodyPr>
          <a:lstStyle/>
          <a:p>
            <a:pPr algn="just"/>
            <a:r>
              <a:rPr lang="en-US" b="1" dirty="0"/>
              <a:t>1. Augmented Reality-Enhanced Real- Time Parking Space Tracking System</a:t>
            </a:r>
          </a:p>
          <a:p>
            <a:pPr algn="just"/>
            <a:endParaRPr lang="en-US" b="1" dirty="0"/>
          </a:p>
          <a:p>
            <a:pPr algn="just"/>
            <a:r>
              <a:rPr lang="en-US" sz="1600" dirty="0"/>
              <a:t>For interactivity and 3-D navigation for Reality-Enhanced Real-Time Parking Space Tracking System</a:t>
            </a:r>
            <a:endParaRPr lang="en-IN" dirty="0"/>
          </a:p>
        </p:txBody>
      </p:sp>
      <p:sp>
        <p:nvSpPr>
          <p:cNvPr id="14" name="TextBox 13">
            <a:extLst>
              <a:ext uri="{FF2B5EF4-FFF2-40B4-BE49-F238E27FC236}">
                <a16:creationId xmlns:a16="http://schemas.microsoft.com/office/drawing/2014/main" id="{8CEC9BCB-729B-4D93-89EE-089C12941EEE}"/>
              </a:ext>
            </a:extLst>
          </p:cNvPr>
          <p:cNvSpPr txBox="1"/>
          <p:nvPr/>
        </p:nvSpPr>
        <p:spPr>
          <a:xfrm>
            <a:off x="4201139" y="1433982"/>
            <a:ext cx="4053177" cy="1938992"/>
          </a:xfrm>
          <a:prstGeom prst="rect">
            <a:avLst/>
          </a:prstGeom>
          <a:solidFill>
            <a:schemeClr val="accent2">
              <a:lumMod val="40000"/>
              <a:lumOff val="60000"/>
            </a:schemeClr>
          </a:solidFill>
        </p:spPr>
        <p:txBody>
          <a:bodyPr wrap="square" rtlCol="0">
            <a:spAutoFit/>
          </a:bodyPr>
          <a:lstStyle/>
          <a:p>
            <a:pPr algn="just"/>
            <a:r>
              <a:rPr lang="en-US" b="1" dirty="0"/>
              <a:t>2. AQI Tracker for Pollution Control</a:t>
            </a:r>
          </a:p>
          <a:p>
            <a:pPr algn="just"/>
            <a:endParaRPr lang="en-US" b="1" dirty="0"/>
          </a:p>
          <a:p>
            <a:pPr algn="just"/>
            <a:r>
              <a:rPr lang="en-US" sz="1600" dirty="0"/>
              <a:t>Our application also tracks AQI of particular parking locations. If the AQI exceeds the limit, a notification will be sent to MDDA of that area</a:t>
            </a:r>
            <a:r>
              <a:rPr lang="en-US" dirty="0"/>
              <a:t>.</a:t>
            </a:r>
            <a:endParaRPr lang="en-IN" dirty="0"/>
          </a:p>
        </p:txBody>
      </p:sp>
      <p:sp>
        <p:nvSpPr>
          <p:cNvPr id="15" name="TextBox 14">
            <a:extLst>
              <a:ext uri="{FF2B5EF4-FFF2-40B4-BE49-F238E27FC236}">
                <a16:creationId xmlns:a16="http://schemas.microsoft.com/office/drawing/2014/main" id="{3386EDD7-0113-40A9-B77F-6D0D08D5F137}"/>
              </a:ext>
            </a:extLst>
          </p:cNvPr>
          <p:cNvSpPr txBox="1"/>
          <p:nvPr/>
        </p:nvSpPr>
        <p:spPr>
          <a:xfrm>
            <a:off x="333468" y="3970582"/>
            <a:ext cx="4369260" cy="2585323"/>
          </a:xfrm>
          <a:prstGeom prst="rect">
            <a:avLst/>
          </a:prstGeom>
          <a:solidFill>
            <a:schemeClr val="accent2">
              <a:lumMod val="40000"/>
              <a:lumOff val="60000"/>
            </a:schemeClr>
          </a:solidFill>
        </p:spPr>
        <p:txBody>
          <a:bodyPr wrap="square" rtlCol="0">
            <a:spAutoFit/>
          </a:bodyPr>
          <a:lstStyle/>
          <a:p>
            <a:pPr algn="just"/>
            <a:r>
              <a:rPr lang="en-US" b="1" dirty="0"/>
              <a:t>3. Computer Vision and Sensor based Proctoring</a:t>
            </a:r>
          </a:p>
          <a:p>
            <a:pPr algn="just"/>
            <a:endParaRPr lang="en-US" dirty="0"/>
          </a:p>
          <a:p>
            <a:pPr algn="just"/>
            <a:r>
              <a:rPr lang="en-US" dirty="0"/>
              <a:t>Revolutionize parking enforcement with our Computer Vision system. It autonomously detects and imposes fines on vehicles parked illegally, ensuring stricter compliance with parking regulations.</a:t>
            </a:r>
            <a:endParaRPr lang="en-IN" dirty="0"/>
          </a:p>
        </p:txBody>
      </p:sp>
      <p:sp>
        <p:nvSpPr>
          <p:cNvPr id="16" name="TextBox 15">
            <a:extLst>
              <a:ext uri="{FF2B5EF4-FFF2-40B4-BE49-F238E27FC236}">
                <a16:creationId xmlns:a16="http://schemas.microsoft.com/office/drawing/2014/main" id="{9BC4D6B2-8F8D-47B5-9AB9-9681BD32FD82}"/>
              </a:ext>
            </a:extLst>
          </p:cNvPr>
          <p:cNvSpPr txBox="1"/>
          <p:nvPr/>
        </p:nvSpPr>
        <p:spPr>
          <a:xfrm>
            <a:off x="4860761" y="3970582"/>
            <a:ext cx="3393558" cy="2400657"/>
          </a:xfrm>
          <a:prstGeom prst="rect">
            <a:avLst/>
          </a:prstGeom>
          <a:solidFill>
            <a:schemeClr val="accent2">
              <a:lumMod val="40000"/>
              <a:lumOff val="60000"/>
            </a:schemeClr>
          </a:solidFill>
        </p:spPr>
        <p:txBody>
          <a:bodyPr wrap="square" rtlCol="0">
            <a:spAutoFit/>
          </a:bodyPr>
          <a:lstStyle/>
          <a:p>
            <a:pPr algn="just"/>
            <a:r>
              <a:rPr lang="en-US" b="1" dirty="0"/>
              <a:t>4. Reduced bouncing rate Optimizing Traffic Congestion </a:t>
            </a:r>
          </a:p>
          <a:p>
            <a:pPr algn="just"/>
            <a:r>
              <a:rPr lang="en-US" sz="1600" dirty="0"/>
              <a:t>Charging users based on their actual parking duration while strictly enforcing penalties for overtime parking, reducing congestion and improving compliance</a:t>
            </a:r>
            <a:endParaRPr lang="en-IN" dirty="0"/>
          </a:p>
        </p:txBody>
      </p:sp>
      <p:sp>
        <p:nvSpPr>
          <p:cNvPr id="21" name="AutoShape 10" descr="Smart parking system using IoT - Mokosmart.c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22" name="AutoShape 12" descr="Smart parking system using IoT - Mokosmart.com"/>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23" name="AutoShape 14" descr="Smart parking system using IoT - Mokosmart.com"/>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2066" name="Picture 18" descr="Smart Parking: Smart Parking With IoT 2023 - Cyber Snowde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10761" y="1361732"/>
            <a:ext cx="5279755" cy="3827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5426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0770E2-F6BB-EFF3-BAC6-850B5548FAA4}"/>
              </a:ext>
            </a:extLst>
          </p:cNvPr>
          <p:cNvPicPr>
            <a:picLocks noChangeAspect="1"/>
          </p:cNvPicPr>
          <p:nvPr/>
        </p:nvPicPr>
        <p:blipFill>
          <a:blip r:embed="rId2"/>
          <a:stretch>
            <a:fillRect/>
          </a:stretch>
        </p:blipFill>
        <p:spPr>
          <a:xfrm rot="5400000">
            <a:off x="7180545" y="3595633"/>
            <a:ext cx="8181541" cy="6097"/>
          </a:xfrm>
          <a:prstGeom prst="rect">
            <a:avLst/>
          </a:prstGeom>
        </p:spPr>
      </p:pic>
      <p:cxnSp>
        <p:nvCxnSpPr>
          <p:cNvPr id="5" name="Straight Connector 4">
            <a:extLst>
              <a:ext uri="{FF2B5EF4-FFF2-40B4-BE49-F238E27FC236}">
                <a16:creationId xmlns:a16="http://schemas.microsoft.com/office/drawing/2014/main" id="{FDF2DDC9-7D80-47CC-DC93-C64176AC56FF}"/>
              </a:ext>
            </a:extLst>
          </p:cNvPr>
          <p:cNvCxnSpPr/>
          <p:nvPr/>
        </p:nvCxnSpPr>
        <p:spPr>
          <a:xfrm>
            <a:off x="4317476" y="612742"/>
            <a:ext cx="817304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4561EF-1C41-EA3C-4C07-4EBF75FCCF9B}"/>
              </a:ext>
            </a:extLst>
          </p:cNvPr>
          <p:cNvCxnSpPr/>
          <p:nvPr/>
        </p:nvCxnSpPr>
        <p:spPr>
          <a:xfrm>
            <a:off x="-1110792" y="6251542"/>
            <a:ext cx="8173040" cy="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FE7215DF-5FE6-F2C3-7E7B-DD0FFEEC03BF}"/>
              </a:ext>
            </a:extLst>
          </p:cNvPr>
          <p:cNvPicPr>
            <a:picLocks noChangeAspect="1"/>
          </p:cNvPicPr>
          <p:nvPr/>
        </p:nvPicPr>
        <p:blipFill>
          <a:blip r:embed="rId2"/>
          <a:stretch>
            <a:fillRect/>
          </a:stretch>
        </p:blipFill>
        <p:spPr>
          <a:xfrm rot="5400000">
            <a:off x="-3254787" y="3595632"/>
            <a:ext cx="8181541" cy="6097"/>
          </a:xfrm>
          <a:prstGeom prst="rect">
            <a:avLst/>
          </a:prstGeom>
        </p:spPr>
      </p:pic>
      <p:sp>
        <p:nvSpPr>
          <p:cNvPr id="7" name="TextBox 6">
            <a:extLst>
              <a:ext uri="{FF2B5EF4-FFF2-40B4-BE49-F238E27FC236}">
                <a16:creationId xmlns:a16="http://schemas.microsoft.com/office/drawing/2014/main" id="{04E185CA-96C4-4456-BA5B-F0F70F2D4875}"/>
              </a:ext>
            </a:extLst>
          </p:cNvPr>
          <p:cNvSpPr txBox="1"/>
          <p:nvPr/>
        </p:nvSpPr>
        <p:spPr>
          <a:xfrm>
            <a:off x="1010664" y="1191060"/>
            <a:ext cx="5751095" cy="4247317"/>
          </a:xfrm>
          <a:prstGeom prst="rect">
            <a:avLst/>
          </a:prstGeom>
          <a:solidFill>
            <a:schemeClr val="bg1"/>
          </a:solidFill>
        </p:spPr>
        <p:txBody>
          <a:bodyPr wrap="square" rtlCol="0">
            <a:spAutoFit/>
          </a:bodyPr>
          <a:lstStyle/>
          <a:p>
            <a:pPr algn="ctr"/>
            <a:r>
              <a:rPr lang="en-IN" sz="2800" b="1" dirty="0">
                <a:latin typeface="Times New Roman" pitchFamily="18" charset="0"/>
                <a:cs typeface="Times New Roman" pitchFamily="18" charset="0"/>
              </a:rPr>
              <a:t>Technologies Used</a:t>
            </a:r>
          </a:p>
          <a:p>
            <a:pPr algn="ctr"/>
            <a:endParaRPr lang="en-IN" sz="3200" b="1" dirty="0">
              <a:latin typeface="Times New Roman" pitchFamily="18" charset="0"/>
              <a:cs typeface="Times New Roman" pitchFamily="18" charset="0"/>
            </a:endParaRPr>
          </a:p>
          <a:p>
            <a:pPr>
              <a:lnSpc>
                <a:spcPct val="150000"/>
              </a:lnSpc>
            </a:pPr>
            <a:r>
              <a:rPr lang="en-IN" sz="2000" dirty="0">
                <a:latin typeface="Times New Roman" pitchFamily="18" charset="0"/>
                <a:cs typeface="Times New Roman" pitchFamily="18" charset="0"/>
              </a:rPr>
              <a:t>• Flutter Android and Ios</a:t>
            </a:r>
          </a:p>
          <a:p>
            <a:pPr>
              <a:lnSpc>
                <a:spcPct val="150000"/>
              </a:lnSpc>
            </a:pPr>
            <a:r>
              <a:rPr lang="en-IN" sz="2000" dirty="0">
                <a:latin typeface="Times New Roman" pitchFamily="18" charset="0"/>
                <a:cs typeface="Times New Roman" pitchFamily="18" charset="0"/>
              </a:rPr>
              <a:t>• Next.js/React.js, MongoDB, Node.js/Express.js</a:t>
            </a:r>
          </a:p>
          <a:p>
            <a:pPr>
              <a:lnSpc>
                <a:spcPct val="150000"/>
              </a:lnSpc>
            </a:pPr>
            <a:r>
              <a:rPr lang="en-IN" sz="2000" dirty="0">
                <a:latin typeface="Times New Roman" pitchFamily="18" charset="0"/>
                <a:cs typeface="Times New Roman" pitchFamily="18" charset="0"/>
              </a:rPr>
              <a:t>• Arduino Uno - Hardware</a:t>
            </a:r>
          </a:p>
          <a:p>
            <a:pPr>
              <a:lnSpc>
                <a:spcPct val="150000"/>
              </a:lnSpc>
            </a:pPr>
            <a:r>
              <a:rPr lang="en-IN" sz="2000" dirty="0">
                <a:latin typeface="Times New Roman" pitchFamily="18" charset="0"/>
                <a:cs typeface="Times New Roman" pitchFamily="18" charset="0"/>
              </a:rPr>
              <a:t>• Cyber Security - Payment</a:t>
            </a:r>
          </a:p>
          <a:p>
            <a:pPr>
              <a:lnSpc>
                <a:spcPct val="150000"/>
              </a:lnSpc>
            </a:pPr>
            <a:r>
              <a:rPr lang="en-IN" sz="2000" dirty="0">
                <a:latin typeface="Times New Roman" pitchFamily="18" charset="0"/>
                <a:cs typeface="Times New Roman" pitchFamily="18" charset="0"/>
              </a:rPr>
              <a:t>Authentication &amp; Encryption</a:t>
            </a:r>
          </a:p>
          <a:p>
            <a:pPr>
              <a:lnSpc>
                <a:spcPct val="150000"/>
              </a:lnSpc>
            </a:pPr>
            <a:r>
              <a:rPr lang="en-IN" sz="2000" dirty="0">
                <a:latin typeface="Times New Roman" pitchFamily="18" charset="0"/>
                <a:cs typeface="Times New Roman" pitchFamily="18" charset="0"/>
              </a:rPr>
              <a:t>• AI/ML and Deep Learning / Computer Vision</a:t>
            </a:r>
          </a:p>
          <a:p>
            <a:pPr>
              <a:lnSpc>
                <a:spcPct val="150000"/>
              </a:lnSpc>
            </a:pPr>
            <a:r>
              <a:rPr lang="en-IN" sz="2000" dirty="0">
                <a:latin typeface="Times New Roman" pitchFamily="18" charset="0"/>
                <a:cs typeface="Times New Roman" pitchFamily="18" charset="0"/>
              </a:rPr>
              <a:t>• Spark AR AR based parking navigation</a:t>
            </a:r>
          </a:p>
        </p:txBody>
      </p:sp>
      <p:pic>
        <p:nvPicPr>
          <p:cNvPr id="3074" name="Picture 2" descr="Most disruptive technology languages in 2017 - By DeveloperOnR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1431" y="1731613"/>
            <a:ext cx="4942912" cy="3514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5958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0770E2-F6BB-EFF3-BAC6-850B5548FAA4}"/>
              </a:ext>
            </a:extLst>
          </p:cNvPr>
          <p:cNvPicPr>
            <a:picLocks noChangeAspect="1"/>
          </p:cNvPicPr>
          <p:nvPr/>
        </p:nvPicPr>
        <p:blipFill>
          <a:blip r:embed="rId2"/>
          <a:stretch>
            <a:fillRect/>
          </a:stretch>
        </p:blipFill>
        <p:spPr>
          <a:xfrm rot="5400000">
            <a:off x="7180545" y="3595633"/>
            <a:ext cx="8181541" cy="6097"/>
          </a:xfrm>
          <a:prstGeom prst="rect">
            <a:avLst/>
          </a:prstGeom>
        </p:spPr>
      </p:pic>
      <p:cxnSp>
        <p:nvCxnSpPr>
          <p:cNvPr id="5" name="Straight Connector 4">
            <a:extLst>
              <a:ext uri="{FF2B5EF4-FFF2-40B4-BE49-F238E27FC236}">
                <a16:creationId xmlns:a16="http://schemas.microsoft.com/office/drawing/2014/main" id="{FDF2DDC9-7D80-47CC-DC93-C64176AC56FF}"/>
              </a:ext>
            </a:extLst>
          </p:cNvPr>
          <p:cNvCxnSpPr/>
          <p:nvPr/>
        </p:nvCxnSpPr>
        <p:spPr>
          <a:xfrm>
            <a:off x="4317476" y="612742"/>
            <a:ext cx="817304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4561EF-1C41-EA3C-4C07-4EBF75FCCF9B}"/>
              </a:ext>
            </a:extLst>
          </p:cNvPr>
          <p:cNvCxnSpPr/>
          <p:nvPr/>
        </p:nvCxnSpPr>
        <p:spPr>
          <a:xfrm>
            <a:off x="-1110792" y="6251542"/>
            <a:ext cx="8173040" cy="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FE7215DF-5FE6-F2C3-7E7B-DD0FFEEC03BF}"/>
              </a:ext>
            </a:extLst>
          </p:cNvPr>
          <p:cNvPicPr>
            <a:picLocks noChangeAspect="1"/>
          </p:cNvPicPr>
          <p:nvPr/>
        </p:nvPicPr>
        <p:blipFill>
          <a:blip r:embed="rId2"/>
          <a:stretch>
            <a:fillRect/>
          </a:stretch>
        </p:blipFill>
        <p:spPr>
          <a:xfrm rot="5400000">
            <a:off x="-3254787" y="3595632"/>
            <a:ext cx="8181541" cy="6097"/>
          </a:xfrm>
          <a:prstGeom prst="rect">
            <a:avLst/>
          </a:prstGeom>
        </p:spPr>
      </p:pic>
      <p:sp>
        <p:nvSpPr>
          <p:cNvPr id="3" name="TextBox 2">
            <a:extLst>
              <a:ext uri="{FF2B5EF4-FFF2-40B4-BE49-F238E27FC236}">
                <a16:creationId xmlns:a16="http://schemas.microsoft.com/office/drawing/2014/main" id="{4F3BB923-2E49-BE5A-81CF-1866B744D05A}"/>
              </a:ext>
            </a:extLst>
          </p:cNvPr>
          <p:cNvSpPr txBox="1"/>
          <p:nvPr/>
        </p:nvSpPr>
        <p:spPr>
          <a:xfrm>
            <a:off x="1168400" y="841182"/>
            <a:ext cx="9296400" cy="4524315"/>
          </a:xfrm>
          <a:prstGeom prst="rect">
            <a:avLst/>
          </a:prstGeom>
          <a:noFill/>
        </p:spPr>
        <p:txBody>
          <a:bodyPr wrap="square" rtlCol="0">
            <a:spAutoFit/>
          </a:bodyPr>
          <a:lstStyle/>
          <a:p>
            <a:pPr algn="ctr"/>
            <a:r>
              <a:rPr lang="en-IN" sz="2800" b="1" i="0" dirty="0">
                <a:effectLst/>
                <a:latin typeface="Times New Roman" panose="02020603050405020304" pitchFamily="18" charset="0"/>
                <a:cs typeface="Times New Roman" panose="02020603050405020304" pitchFamily="18" charset="0"/>
              </a:rPr>
              <a:t>Outcome</a:t>
            </a:r>
          </a:p>
          <a:p>
            <a:endParaRPr lang="en-IN" sz="2000"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IN" sz="2000" dirty="0">
                <a:latin typeface="Times New Roman" panose="02020603050405020304" pitchFamily="18" charset="0"/>
                <a:cs typeface="Times New Roman" panose="02020603050405020304" pitchFamily="18" charset="0"/>
              </a:rPr>
              <a:t>Parking related Created issues will be solved.</a:t>
            </a:r>
          </a:p>
          <a:p>
            <a:pPr marL="342900" indent="-342900">
              <a:buFont typeface="+mj-lt"/>
              <a:buAutoNum type="arabicPeriod"/>
            </a:pPr>
            <a:endParaRPr lang="en-IN"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IN" sz="2000" dirty="0">
                <a:latin typeface="Times New Roman" panose="02020603050405020304" pitchFamily="18" charset="0"/>
                <a:cs typeface="Times New Roman" panose="02020603050405020304" pitchFamily="18" charset="0"/>
              </a:rPr>
              <a:t>Customer satisfaction.</a:t>
            </a:r>
          </a:p>
          <a:p>
            <a:pPr marL="342900" indent="-342900">
              <a:buFont typeface="+mj-lt"/>
              <a:buAutoNum type="arabicPeriod"/>
            </a:pPr>
            <a:endParaRPr lang="en-IN"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IN" sz="2000" dirty="0">
                <a:latin typeface="Times New Roman" panose="02020603050405020304" pitchFamily="18" charset="0"/>
                <a:cs typeface="Times New Roman" panose="02020603050405020304" pitchFamily="18" charset="0"/>
              </a:rPr>
              <a:t>Environmental Related issues will be solved like air purification and </a:t>
            </a:r>
            <a:r>
              <a:rPr lang="en-US" sz="2000" dirty="0">
                <a:latin typeface="Times New Roman" panose="02020603050405020304" pitchFamily="18" charset="0"/>
                <a:cs typeface="Times New Roman" panose="02020603050405020304" pitchFamily="18" charset="0"/>
              </a:rPr>
              <a:t>and reduced environmental degradation in urban areas.</a:t>
            </a:r>
          </a:p>
          <a:p>
            <a:pPr marL="342900" indent="-342900">
              <a:buFont typeface="+mj-lt"/>
              <a:buAutoNum type="arabicPeriod"/>
            </a:pPr>
            <a:endParaRPr lang="en-IN"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IN" sz="2000" i="0" dirty="0">
                <a:effectLst/>
                <a:latin typeface="Times New Roman" panose="02020603050405020304" pitchFamily="18" charset="0"/>
                <a:cs typeface="Times New Roman" panose="02020603050405020304" pitchFamily="18" charset="0"/>
              </a:rPr>
              <a:t> It will Promote Sustainable Revenue Generation for city administration.</a:t>
            </a:r>
          </a:p>
          <a:p>
            <a:pPr marL="342900" indent="-342900">
              <a:buFont typeface="+mj-lt"/>
              <a:buAutoNum type="arabicPeriod"/>
            </a:pPr>
            <a:endParaRPr lang="en-IN" sz="2000" i="0" dirty="0">
              <a:effectLst/>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000"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By using this project it will help </a:t>
            </a:r>
            <a:r>
              <a:rPr lang="en-US" sz="2000" dirty="0">
                <a:latin typeface="Times New Roman" panose="02020603050405020304" pitchFamily="18" charset="0"/>
                <a:cs typeface="Times New Roman" panose="02020603050405020304" pitchFamily="18" charset="0"/>
              </a:rPr>
              <a:t>Foster Innovation and Technological Adoption such as sensor-based parking systems and mobile applications</a:t>
            </a:r>
            <a:endParaRPr lang="en-IN" sz="2000"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31559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0770E2-F6BB-EFF3-BAC6-850B5548FAA4}"/>
              </a:ext>
            </a:extLst>
          </p:cNvPr>
          <p:cNvPicPr>
            <a:picLocks noChangeAspect="1"/>
          </p:cNvPicPr>
          <p:nvPr/>
        </p:nvPicPr>
        <p:blipFill>
          <a:blip r:embed="rId2"/>
          <a:stretch>
            <a:fillRect/>
          </a:stretch>
        </p:blipFill>
        <p:spPr>
          <a:xfrm rot="5400000">
            <a:off x="7180545" y="3595633"/>
            <a:ext cx="8181541" cy="6097"/>
          </a:xfrm>
          <a:prstGeom prst="rect">
            <a:avLst/>
          </a:prstGeom>
        </p:spPr>
      </p:pic>
      <p:cxnSp>
        <p:nvCxnSpPr>
          <p:cNvPr id="5" name="Straight Connector 4">
            <a:extLst>
              <a:ext uri="{FF2B5EF4-FFF2-40B4-BE49-F238E27FC236}">
                <a16:creationId xmlns:a16="http://schemas.microsoft.com/office/drawing/2014/main" id="{FDF2DDC9-7D80-47CC-DC93-C64176AC56FF}"/>
              </a:ext>
            </a:extLst>
          </p:cNvPr>
          <p:cNvCxnSpPr/>
          <p:nvPr/>
        </p:nvCxnSpPr>
        <p:spPr>
          <a:xfrm>
            <a:off x="4317476" y="612742"/>
            <a:ext cx="817304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84561EF-1C41-EA3C-4C07-4EBF75FCCF9B}"/>
              </a:ext>
            </a:extLst>
          </p:cNvPr>
          <p:cNvCxnSpPr/>
          <p:nvPr/>
        </p:nvCxnSpPr>
        <p:spPr>
          <a:xfrm>
            <a:off x="-1110792" y="6251542"/>
            <a:ext cx="8173040" cy="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FE7215DF-5FE6-F2C3-7E7B-DD0FFEEC03BF}"/>
              </a:ext>
            </a:extLst>
          </p:cNvPr>
          <p:cNvPicPr>
            <a:picLocks noChangeAspect="1"/>
          </p:cNvPicPr>
          <p:nvPr/>
        </p:nvPicPr>
        <p:blipFill>
          <a:blip r:embed="rId2"/>
          <a:stretch>
            <a:fillRect/>
          </a:stretch>
        </p:blipFill>
        <p:spPr>
          <a:xfrm rot="5400000">
            <a:off x="-3254787" y="3595632"/>
            <a:ext cx="8181541" cy="6097"/>
          </a:xfrm>
          <a:prstGeom prst="rect">
            <a:avLst/>
          </a:prstGeom>
        </p:spPr>
      </p:pic>
      <p:sp>
        <p:nvSpPr>
          <p:cNvPr id="2" name="TextBox 1">
            <a:extLst>
              <a:ext uri="{FF2B5EF4-FFF2-40B4-BE49-F238E27FC236}">
                <a16:creationId xmlns:a16="http://schemas.microsoft.com/office/drawing/2014/main" id="{4D2709FB-D81B-CA32-FCA5-FB9F270B69ED}"/>
              </a:ext>
            </a:extLst>
          </p:cNvPr>
          <p:cNvSpPr txBox="1"/>
          <p:nvPr/>
        </p:nvSpPr>
        <p:spPr>
          <a:xfrm>
            <a:off x="1330960" y="780579"/>
            <a:ext cx="3287760" cy="646331"/>
          </a:xfrm>
          <a:prstGeom prst="rect">
            <a:avLst/>
          </a:prstGeom>
          <a:noFill/>
        </p:spPr>
        <p:txBody>
          <a:bodyPr wrap="none" rtlCol="0">
            <a:spAutoFit/>
          </a:bodyPr>
          <a:lstStyle/>
          <a:p>
            <a:pPr algn="ctr"/>
            <a:r>
              <a:rPr lang="en-IN" sz="3600" b="1" dirty="0">
                <a:latin typeface="Times New Roman" panose="02020603050405020304" pitchFamily="18" charset="0"/>
                <a:cs typeface="Times New Roman" panose="02020603050405020304" pitchFamily="18" charset="0"/>
              </a:rPr>
              <a:t>Research</a:t>
            </a:r>
            <a:r>
              <a:rPr lang="en-IN" sz="2000" b="1" dirty="0"/>
              <a:t> </a:t>
            </a:r>
            <a:r>
              <a:rPr lang="en-IN" sz="3600" b="1" dirty="0">
                <a:latin typeface="Times New Roman" panose="02020603050405020304" pitchFamily="18" charset="0"/>
                <a:cs typeface="Times New Roman" panose="02020603050405020304" pitchFamily="18" charset="0"/>
              </a:rPr>
              <a:t>Paper</a:t>
            </a:r>
            <a:r>
              <a:rPr lang="en-IN" sz="2000" b="1" dirty="0"/>
              <a:t> </a:t>
            </a:r>
          </a:p>
        </p:txBody>
      </p:sp>
      <p:sp>
        <p:nvSpPr>
          <p:cNvPr id="3" name="TextBox 2">
            <a:extLst>
              <a:ext uri="{FF2B5EF4-FFF2-40B4-BE49-F238E27FC236}">
                <a16:creationId xmlns:a16="http://schemas.microsoft.com/office/drawing/2014/main" id="{7738A583-2324-BA58-2E55-5523EA73C9BC}"/>
              </a:ext>
            </a:extLst>
          </p:cNvPr>
          <p:cNvSpPr txBox="1"/>
          <p:nvPr/>
        </p:nvSpPr>
        <p:spPr>
          <a:xfrm>
            <a:off x="1330960" y="1713277"/>
            <a:ext cx="9072880" cy="3785652"/>
          </a:xfrm>
          <a:prstGeom prst="rect">
            <a:avLst/>
          </a:prstGeom>
          <a:noFill/>
        </p:spPr>
        <p:txBody>
          <a:bodyPr wrap="square" rtlCol="0">
            <a:spAutoFit/>
          </a:bodyPr>
          <a:lstStyle/>
          <a:p>
            <a:pPr marL="285750" indent="-285750"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"Smart Parking Solutions for Urban Mobility Management" by X. Liu et al. (2019)</a:t>
            </a:r>
          </a:p>
          <a:p>
            <a:pPr marL="285750" indent="-285750"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"Dynamic Pricing Strategies for Parking Management" by Y. Zhang et al. (2020)</a:t>
            </a:r>
          </a:p>
          <a:p>
            <a:pPr marL="285750" indent="-285750"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"Integration of Sensor-Based Parking Systems with Smart Cities" by A. Rahman et al. (2018)</a:t>
            </a:r>
          </a:p>
          <a:p>
            <a:pPr marL="285750" indent="-285750"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"Mobile Application Development for Urban Parking Solutions" by K. Gupta et al. (2021)</a:t>
            </a:r>
          </a:p>
          <a:p>
            <a:pPr marL="285750" indent="-285750"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"Challenges and Opportunities in Implementing Smart Parking Systems in Developing Countries" by R. Sharma et al. (2017)</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11333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191</TotalTime>
  <Words>628</Words>
  <Application>Microsoft Office PowerPoint</Application>
  <PresentationFormat>Widescreen</PresentationFormat>
  <Paragraphs>79</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Concourse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gamer buddy</dc:creator>
  <cp:lastModifiedBy>kunal appa</cp:lastModifiedBy>
  <cp:revision>13</cp:revision>
  <dcterms:created xsi:type="dcterms:W3CDTF">2024-02-06T18:49:48Z</dcterms:created>
  <dcterms:modified xsi:type="dcterms:W3CDTF">2024-02-27T17:02:45Z</dcterms:modified>
</cp:coreProperties>
</file>

<file path=docProps/thumbnail.jpeg>
</file>